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257" r:id="rId3"/>
    <p:sldId id="258" r:id="rId4"/>
    <p:sldId id="259" r:id="rId5"/>
    <p:sldId id="260" r:id="rId6"/>
    <p:sldId id="263" r:id="rId7"/>
    <p:sldId id="264" r:id="rId8"/>
    <p:sldId id="265" r:id="rId9"/>
    <p:sldId id="261" r:id="rId10"/>
    <p:sldId id="266" r:id="rId11"/>
    <p:sldId id="262"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8" d="100"/>
          <a:sy n="58" d="100"/>
        </p:scale>
        <p:origin x="-1160"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lang="en-US" dirty="0"/>
          </a:p>
        </p:txBody>
      </p:sp>
      <p:sp>
        <p:nvSpPr>
          <p:cNvPr id="4" name="Date Placeholder 3"/>
          <p:cNvSpPr>
            <a:spLocks noGrp="1"/>
          </p:cNvSpPr>
          <p:nvPr>
            <p:ph type="dt" sz="half" idx="10"/>
          </p:nvPr>
        </p:nvSpPr>
        <p:spPr/>
        <p:txBody>
          <a:bodyPr/>
          <a:lstStyle/>
          <a:p>
            <a:fld id="{28E80666-FB37-4B36-9149-507F3B0178E3}" type="datetimeFigureOut">
              <a:rPr lang="en-US" smtClean="0"/>
              <a:pPr/>
              <a:t>20/7/11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x-none"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28E80666-FB37-4B36-9149-507F3B0178E3}" type="datetimeFigureOut">
              <a:rPr lang="en-US" smtClean="0"/>
              <a:pPr/>
              <a:t>20/7/11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x-none"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dirty="0"/>
          </a:p>
        </p:txBody>
      </p:sp>
      <p:sp>
        <p:nvSpPr>
          <p:cNvPr id="4" name="Date Placeholder 3"/>
          <p:cNvSpPr>
            <a:spLocks noGrp="1"/>
          </p:cNvSpPr>
          <p:nvPr>
            <p:ph type="dt" sz="half" idx="10"/>
          </p:nvPr>
        </p:nvSpPr>
        <p:spPr/>
        <p:txBody>
          <a:bodyPr/>
          <a:lstStyle/>
          <a:p>
            <a:fld id="{28E80666-FB37-4B36-9149-507F3B0178E3}" type="datetimeFigureOut">
              <a:rPr lang="en-US" smtClean="0"/>
              <a:pPr/>
              <a:t>20/7/11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8E80666-FB37-4B36-9149-507F3B0178E3}" type="datetimeFigureOut">
              <a:rPr lang="en-US" smtClean="0"/>
              <a:pPr/>
              <a:t>20/7/11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a:p>
        </p:txBody>
      </p:sp>
      <p:sp>
        <p:nvSpPr>
          <p:cNvPr id="8" name="Title 7"/>
          <p:cNvSpPr>
            <a:spLocks noGrp="1"/>
          </p:cNvSpPr>
          <p:nvPr>
            <p:ph type="title"/>
          </p:nvPr>
        </p:nvSpPr>
        <p:spPr/>
        <p:txBody>
          <a:bodyPr/>
          <a:lstStyle/>
          <a:p>
            <a:r>
              <a:rPr lang="x-none"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x-none"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p>
            <a:fld id="{28E80666-FB37-4B36-9149-507F3B0178E3}" type="datetimeFigureOut">
              <a:rPr lang="en-US" smtClean="0"/>
              <a:pPr/>
              <a:t>20/7/11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8E80666-FB37-4B36-9149-507F3B0178E3}" type="datetimeFigureOut">
              <a:rPr lang="en-US" smtClean="0"/>
              <a:pPr/>
              <a:t>20/7/11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63A33-8271-4DD0-9C48-789913D7C115}" type="slidenum">
              <a:rPr lang="en-US" smtClean="0"/>
              <a:pPr/>
              <a:t>‹#›</a:t>
            </a:fld>
            <a:endParaRPr lang="en-US"/>
          </a:p>
        </p:txBody>
      </p:sp>
      <p:sp>
        <p:nvSpPr>
          <p:cNvPr id="8" name="Title 7"/>
          <p:cNvSpPr>
            <a:spLocks noGrp="1"/>
          </p:cNvSpPr>
          <p:nvPr>
            <p:ph type="title"/>
          </p:nvPr>
        </p:nvSpPr>
        <p:spPr/>
        <p:txBody>
          <a:bodyPr/>
          <a:lstStyle/>
          <a:p>
            <a:r>
              <a:rPr lang="x-none"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x-none"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dirty="0"/>
          </a:p>
        </p:txBody>
      </p:sp>
      <p:sp>
        <p:nvSpPr>
          <p:cNvPr id="7" name="Date Placeholder 6"/>
          <p:cNvSpPr>
            <a:spLocks noGrp="1"/>
          </p:cNvSpPr>
          <p:nvPr>
            <p:ph type="dt" sz="half" idx="10"/>
          </p:nvPr>
        </p:nvSpPr>
        <p:spPr/>
        <p:txBody>
          <a:bodyPr/>
          <a:lstStyle/>
          <a:p>
            <a:fld id="{28E80666-FB37-4B36-9149-507F3B0178E3}" type="datetimeFigureOut">
              <a:rPr lang="en-US" smtClean="0"/>
              <a:pPr/>
              <a:t>20/7/11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E63A33-8271-4DD0-9C48-789913D7C115}" type="slidenum">
              <a:rPr lang="en-US" smtClean="0"/>
              <a:pPr/>
              <a:t>‹#›</a:t>
            </a:fld>
            <a:endParaRPr lang="en-US"/>
          </a:p>
        </p:txBody>
      </p:sp>
      <p:sp>
        <p:nvSpPr>
          <p:cNvPr id="10" name="Title 9"/>
          <p:cNvSpPr>
            <a:spLocks noGrp="1"/>
          </p:cNvSpPr>
          <p:nvPr>
            <p:ph type="title"/>
          </p:nvPr>
        </p:nvSpPr>
        <p:spPr/>
        <p:txBody>
          <a:bodyPr/>
          <a:lstStyle/>
          <a:p>
            <a:r>
              <a:rPr lang="x-none"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dirty="0"/>
          </a:p>
        </p:txBody>
      </p:sp>
      <p:sp>
        <p:nvSpPr>
          <p:cNvPr id="3" name="Date Placeholder 2"/>
          <p:cNvSpPr>
            <a:spLocks noGrp="1"/>
          </p:cNvSpPr>
          <p:nvPr>
            <p:ph type="dt" sz="half" idx="10"/>
          </p:nvPr>
        </p:nvSpPr>
        <p:spPr/>
        <p:txBody>
          <a:bodyPr/>
          <a:lstStyle/>
          <a:p>
            <a:fld id="{28E80666-FB37-4B36-9149-507F3B0178E3}" type="datetimeFigureOut">
              <a:rPr lang="en-US" smtClean="0"/>
              <a:pPr/>
              <a:t>20/7/11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E80666-FB37-4B36-9149-507F3B0178E3}" type="datetimeFigureOut">
              <a:rPr lang="en-US" smtClean="0"/>
              <a:pPr/>
              <a:t>20/7/11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x-none"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28E80666-FB37-4B36-9149-507F3B0178E3}" type="datetimeFigureOut">
              <a:rPr lang="en-US" smtClean="0"/>
              <a:pPr/>
              <a:t>20/7/11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x-none" smtClean="0"/>
              <a:t>Drag picture to placeholder or click icon to add</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28E80666-FB37-4B36-9149-507F3B0178E3}" type="datetimeFigureOut">
              <a:rPr lang="en-US" smtClean="0"/>
              <a:pPr/>
              <a:t>20/7/11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63A33-8271-4DD0-9C48-789913D7C115}" type="slidenum">
              <a:rPr lang="en-US" smtClean="0"/>
              <a:pPr/>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x-none"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x-none"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28E80666-FB37-4B36-9149-507F3B0178E3}" type="datetimeFigureOut">
              <a:rPr lang="en-US" smtClean="0"/>
              <a:pPr/>
              <a:t>20/7/11</a:t>
            </a:fld>
            <a:endParaRPr lang="en-US" dirty="0"/>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7E63A33-8271-4DD0-9C48-789913D7C11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iming>
    <p:tnLst>
      <p:par>
        <p:cTn xmlns:p14="http://schemas.microsoft.com/office/powerpoint/2010/mai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doi.org/10.1016/j.tmaid.2020.101654" TargetMode="External"/><Relationship Id="rId3" Type="http://schemas.openxmlformats.org/officeDocument/2006/relationships/hyperlink" Target="https://www.sixthtone.com/news/1005435/spousal-distancing-the-chinese-couples-divorcing-over-covid-19"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Mgr. </a:t>
            </a:r>
            <a:r>
              <a:rPr lang="en-US" dirty="0" err="1" smtClean="0"/>
              <a:t>Jiří</a:t>
            </a:r>
            <a:r>
              <a:rPr lang="en-US" dirty="0" smtClean="0"/>
              <a:t> </a:t>
            </a:r>
            <a:r>
              <a:rPr lang="en-US" dirty="0" err="1" smtClean="0"/>
              <a:t>Kaspar</a:t>
            </a:r>
            <a:endParaRPr lang="en-US" dirty="0"/>
          </a:p>
        </p:txBody>
      </p:sp>
      <p:sp>
        <p:nvSpPr>
          <p:cNvPr id="3" name="Title 2"/>
          <p:cNvSpPr>
            <a:spLocks noGrp="1"/>
          </p:cNvSpPr>
          <p:nvPr>
            <p:ph type="ctrTitle"/>
          </p:nvPr>
        </p:nvSpPr>
        <p:spPr>
          <a:xfrm>
            <a:off x="817581" y="832487"/>
            <a:ext cx="7175351" cy="1793167"/>
          </a:xfrm>
        </p:spPr>
        <p:txBody>
          <a:bodyPr/>
          <a:lstStyle/>
          <a:p>
            <a:r>
              <a:rPr lang="en-US" sz="3600" dirty="0"/>
              <a:t>Case study of </a:t>
            </a:r>
            <a:r>
              <a:rPr lang="en-US" sz="3600" dirty="0" err="1"/>
              <a:t>Rugao</a:t>
            </a:r>
            <a:r>
              <a:rPr lang="en-US" sz="3600" dirty="0"/>
              <a:t> International Academy during the COVID-19 Pandemic and the Importance of Active Art During the Pandemic.</a:t>
            </a:r>
            <a:endParaRPr lang="en-US" sz="3600" dirty="0"/>
          </a:p>
        </p:txBody>
      </p:sp>
    </p:spTree>
    <p:extLst>
      <p:ext uri="{BB962C8B-B14F-4D97-AF65-F5344CB8AC3E}">
        <p14:creationId xmlns:p14="http://schemas.microsoft.com/office/powerpoint/2010/main" val="1499506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Active Art as Mitigation of Covid-19 Impact</a:t>
            </a:r>
            <a:endParaRPr lang="en-US" dirty="0"/>
          </a:p>
        </p:txBody>
      </p:sp>
      <p:sp>
        <p:nvSpPr>
          <p:cNvPr id="3" name="Content Placeholder 2"/>
          <p:cNvSpPr>
            <a:spLocks noGrp="1"/>
          </p:cNvSpPr>
          <p:nvPr>
            <p:ph sz="quarter" idx="13"/>
          </p:nvPr>
        </p:nvSpPr>
        <p:spPr/>
        <p:txBody>
          <a:bodyPr>
            <a:normAutofit fontScale="92500"/>
          </a:bodyPr>
          <a:lstStyle/>
          <a:p>
            <a:r>
              <a:rPr lang="en-US" dirty="0"/>
              <a:t>The active role of art is something that mitigates the negative socio psychological impacts of the virus by involving not just the students, but whole families in the creative process thus making them work together on a project basis. </a:t>
            </a:r>
            <a:endParaRPr lang="en-US" dirty="0" smtClean="0"/>
          </a:p>
          <a:p>
            <a:r>
              <a:rPr lang="en-US" dirty="0" smtClean="0"/>
              <a:t>Good </a:t>
            </a:r>
            <a:r>
              <a:rPr lang="en-US" dirty="0"/>
              <a:t>example of this was the UK’s show Taskmaster that involved its viewers by challenging them to create various scenes in their isolated homes utilizing the limited resources they had. </a:t>
            </a:r>
          </a:p>
          <a:p>
            <a:endParaRPr lang="en-US" dirty="0"/>
          </a:p>
        </p:txBody>
      </p:sp>
    </p:spTree>
    <p:extLst>
      <p:ext uri="{BB962C8B-B14F-4D97-AF65-F5344CB8AC3E}">
        <p14:creationId xmlns:p14="http://schemas.microsoft.com/office/powerpoint/2010/main" val="18385816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Relevance of Active Art</a:t>
            </a:r>
            <a:endParaRPr lang="en-US" dirty="0"/>
          </a:p>
        </p:txBody>
      </p:sp>
      <p:sp>
        <p:nvSpPr>
          <p:cNvPr id="3" name="Content Placeholder 2"/>
          <p:cNvSpPr>
            <a:spLocks noGrp="1"/>
          </p:cNvSpPr>
          <p:nvPr>
            <p:ph sz="quarter" idx="13"/>
          </p:nvPr>
        </p:nvSpPr>
        <p:spPr/>
        <p:txBody>
          <a:bodyPr/>
          <a:lstStyle/>
          <a:p>
            <a:r>
              <a:rPr lang="en-US" dirty="0"/>
              <a:t>It is this active role of art that is equally relevant for education as well as for other art-based institutions such as museums and theatres. </a:t>
            </a:r>
            <a:endParaRPr lang="en-US" dirty="0" smtClean="0"/>
          </a:p>
          <a:p>
            <a:r>
              <a:rPr lang="en-US" dirty="0" smtClean="0"/>
              <a:t>The </a:t>
            </a:r>
            <a:r>
              <a:rPr lang="en-US" dirty="0"/>
              <a:t>pivoting of the role of art makes it easier to reach their customers and improving their engagement from what would normally be a mere role of passive consumers. </a:t>
            </a:r>
          </a:p>
          <a:p>
            <a:endParaRPr lang="en-US" dirty="0"/>
          </a:p>
        </p:txBody>
      </p:sp>
    </p:spTree>
    <p:extLst>
      <p:ext uri="{BB962C8B-B14F-4D97-AF65-F5344CB8AC3E}">
        <p14:creationId xmlns:p14="http://schemas.microsoft.com/office/powerpoint/2010/main" val="2576386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3"/>
          </p:nvPr>
        </p:nvSpPr>
        <p:spPr>
          <a:xfrm>
            <a:off x="1143000" y="1432098"/>
            <a:ext cx="6400800" cy="3474720"/>
          </a:xfrm>
        </p:spPr>
        <p:txBody>
          <a:bodyPr/>
          <a:lstStyle/>
          <a:p>
            <a:r>
              <a:rPr lang="en-US" dirty="0" smtClean="0"/>
              <a:t>Active Art is a tool that can mitigate Covid-19 effects on the socio-psychological level, however it also offers a solution going forward for schools and other art-based institutions, by emphasizing the participation of the audience, thus also building increased engagement. </a:t>
            </a:r>
            <a:endParaRPr lang="en-US" dirty="0"/>
          </a:p>
        </p:txBody>
      </p:sp>
    </p:spTree>
    <p:extLst>
      <p:ext uri="{BB962C8B-B14F-4D97-AF65-F5344CB8AC3E}">
        <p14:creationId xmlns:p14="http://schemas.microsoft.com/office/powerpoint/2010/main" val="2497653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5138425"/>
            <a:ext cx="6512511" cy="1143000"/>
          </a:xfrm>
        </p:spPr>
        <p:txBody>
          <a:bodyPr/>
          <a:lstStyle/>
          <a:p>
            <a:r>
              <a:rPr lang="en-US" dirty="0" smtClean="0"/>
              <a:t>Sources</a:t>
            </a:r>
            <a:endParaRPr lang="en-US" dirty="0"/>
          </a:p>
        </p:txBody>
      </p:sp>
      <p:sp>
        <p:nvSpPr>
          <p:cNvPr id="3" name="Content Placeholder 2"/>
          <p:cNvSpPr>
            <a:spLocks noGrp="1"/>
          </p:cNvSpPr>
          <p:nvPr>
            <p:ph sz="quarter" idx="13"/>
          </p:nvPr>
        </p:nvSpPr>
        <p:spPr>
          <a:xfrm>
            <a:off x="1143000" y="350289"/>
            <a:ext cx="7330458" cy="4509970"/>
          </a:xfrm>
        </p:spPr>
        <p:txBody>
          <a:bodyPr/>
          <a:lstStyle/>
          <a:p>
            <a:r>
              <a:rPr lang="en-US" dirty="0" err="1"/>
              <a:t>Ke-wei</a:t>
            </a:r>
            <a:r>
              <a:rPr lang="en-US" dirty="0"/>
              <a:t> </a:t>
            </a:r>
            <a:r>
              <a:rPr lang="en-US" dirty="0" err="1"/>
              <a:t>Wang,Jie</a:t>
            </a:r>
            <a:r>
              <a:rPr lang="en-US" dirty="0"/>
              <a:t> </a:t>
            </a:r>
            <a:r>
              <a:rPr lang="en-US" dirty="0" err="1"/>
              <a:t>Gao,Hua</a:t>
            </a:r>
            <a:r>
              <a:rPr lang="en-US" dirty="0"/>
              <a:t> </a:t>
            </a:r>
            <a:r>
              <a:rPr lang="en-US" dirty="0" err="1"/>
              <a:t>Wang,Xiao</a:t>
            </a:r>
            <a:r>
              <a:rPr lang="en-US" dirty="0"/>
              <a:t>-long </a:t>
            </a:r>
            <a:r>
              <a:rPr lang="en-US" dirty="0" err="1"/>
              <a:t>Wu,Qin</a:t>
            </a:r>
            <a:r>
              <a:rPr lang="en-US" dirty="0"/>
              <a:t>-fang </a:t>
            </a:r>
            <a:r>
              <a:rPr lang="en-US" dirty="0" err="1"/>
              <a:t>Yuan,Fei-yu</a:t>
            </a:r>
            <a:r>
              <a:rPr lang="en-US" dirty="0"/>
              <a:t> </a:t>
            </a:r>
            <a:r>
              <a:rPr lang="en-US" dirty="0" err="1"/>
              <a:t>Guo,Zhi-jie</a:t>
            </a:r>
            <a:r>
              <a:rPr lang="en-US" dirty="0"/>
              <a:t> </a:t>
            </a:r>
            <a:r>
              <a:rPr lang="en-US" dirty="0" err="1"/>
              <a:t>Zhang,Yang</a:t>
            </a:r>
            <a:r>
              <a:rPr lang="en-US" dirty="0"/>
              <a:t> </a:t>
            </a:r>
            <a:r>
              <a:rPr lang="en-US" dirty="0" smtClean="0"/>
              <a:t>Cheng: </a:t>
            </a:r>
            <a:r>
              <a:rPr lang="en-US" dirty="0"/>
              <a:t>Travel Medicine and Infectious </a:t>
            </a:r>
            <a:r>
              <a:rPr lang="en-US" dirty="0" smtClean="0"/>
              <a:t>Disease: </a:t>
            </a:r>
            <a:r>
              <a:rPr lang="en-US" dirty="0"/>
              <a:t>May–June </a:t>
            </a:r>
            <a:r>
              <a:rPr lang="en-US" dirty="0" smtClean="0"/>
              <a:t>2020: </a:t>
            </a:r>
            <a:r>
              <a:rPr lang="en-US" b="1" dirty="0"/>
              <a:t>Epidemiology of 2019 novel coronavirus in Jiangsu Province, China after wartime control measures: A population-level retrospective </a:t>
            </a:r>
            <a:r>
              <a:rPr lang="en-US" b="1" dirty="0" smtClean="0"/>
              <a:t>study: </a:t>
            </a:r>
            <a:r>
              <a:rPr lang="en-US" dirty="0">
                <a:hlinkClick r:id="rId2" tooltip="Persistent link using digital object identifier"/>
              </a:rPr>
              <a:t>https://doi.org/10.1016/j.tmaid.2020.101654</a:t>
            </a:r>
            <a:endParaRPr lang="en-US" dirty="0"/>
          </a:p>
          <a:p>
            <a:r>
              <a:rPr lang="en-US" u="sng" dirty="0">
                <a:hlinkClick r:id="rId3"/>
              </a:rPr>
              <a:t>https://www.sixthtone.com/news/1005435/spousal-distancing-the-chinese-couples-divorcing-over-covid-19</a:t>
            </a:r>
            <a:endParaRPr lang="en-US" dirty="0"/>
          </a:p>
          <a:p>
            <a:endParaRPr lang="en-US" dirty="0"/>
          </a:p>
        </p:txBody>
      </p:sp>
    </p:spTree>
    <p:extLst>
      <p:ext uri="{BB962C8B-B14F-4D97-AF65-F5344CB8AC3E}">
        <p14:creationId xmlns:p14="http://schemas.microsoft.com/office/powerpoint/2010/main" val="3828348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5250171"/>
            <a:ext cx="6512511" cy="1143000"/>
          </a:xfrm>
        </p:spPr>
        <p:txBody>
          <a:bodyPr/>
          <a:lstStyle/>
          <a:p>
            <a:r>
              <a:rPr lang="en-US" dirty="0" smtClean="0"/>
              <a:t>Abstract</a:t>
            </a:r>
            <a:endParaRPr lang="en-US" dirty="0"/>
          </a:p>
        </p:txBody>
      </p:sp>
      <p:sp>
        <p:nvSpPr>
          <p:cNvPr id="3" name="Content Placeholder 2"/>
          <p:cNvSpPr>
            <a:spLocks noGrp="1"/>
          </p:cNvSpPr>
          <p:nvPr>
            <p:ph sz="quarter" idx="13"/>
          </p:nvPr>
        </p:nvSpPr>
        <p:spPr>
          <a:xfrm>
            <a:off x="880256" y="425017"/>
            <a:ext cx="7812155" cy="4654172"/>
          </a:xfrm>
        </p:spPr>
        <p:txBody>
          <a:bodyPr>
            <a:noAutofit/>
          </a:bodyPr>
          <a:lstStyle/>
          <a:p>
            <a:r>
              <a:rPr lang="en-US" sz="2000" dirty="0"/>
              <a:t>This paper lays out the context of Beijing Foreign Studies University affiliated </a:t>
            </a:r>
            <a:r>
              <a:rPr lang="en-US" sz="2000" dirty="0" err="1"/>
              <a:t>Rugao</a:t>
            </a:r>
            <a:r>
              <a:rPr lang="en-US" sz="2000" dirty="0"/>
              <a:t> International Academy (RIA) and the way it has tackled the COVID-19.</a:t>
            </a:r>
          </a:p>
          <a:p>
            <a:r>
              <a:rPr lang="en-US" sz="2000" dirty="0"/>
              <a:t>The health and safety measures brought about a number of issues, such as isolation, frustration and boredom, often leading up to conflict and divorce, all stemming from the lack of social contact. </a:t>
            </a:r>
          </a:p>
          <a:p>
            <a:r>
              <a:rPr lang="en-US" sz="2000" dirty="0"/>
              <a:t>At a time of online learning and general frustration and lack of motivation caused by the psycho-social factors, it was the active role of art that offered a means of mitigation of the negative effects of the isolation. Particularly the lack of access to resources and absence of social contact is what made the students and the audience of UK’s show Taskmaster turn the disadvantage into </a:t>
            </a:r>
            <a:r>
              <a:rPr lang="en-US" sz="2000" dirty="0" smtClean="0"/>
              <a:t>advantage</a:t>
            </a:r>
            <a:r>
              <a:rPr lang="en-US" sz="2000" dirty="0"/>
              <a:t>.</a:t>
            </a:r>
            <a:endParaRPr lang="en-US" sz="2000" dirty="0"/>
          </a:p>
        </p:txBody>
      </p:sp>
    </p:spTree>
    <p:extLst>
      <p:ext uri="{BB962C8B-B14F-4D97-AF65-F5344CB8AC3E}">
        <p14:creationId xmlns:p14="http://schemas.microsoft.com/office/powerpoint/2010/main" val="3434656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5138425"/>
            <a:ext cx="6512511" cy="1143000"/>
          </a:xfrm>
        </p:spPr>
        <p:txBody>
          <a:bodyPr/>
          <a:lstStyle/>
          <a:p>
            <a:r>
              <a:rPr lang="en-US" dirty="0" smtClean="0"/>
              <a:t>RIA Introduction</a:t>
            </a:r>
            <a:endParaRPr lang="en-US" dirty="0"/>
          </a:p>
        </p:txBody>
      </p:sp>
      <p:sp>
        <p:nvSpPr>
          <p:cNvPr id="3" name="Content Placeholder 2"/>
          <p:cNvSpPr>
            <a:spLocks noGrp="1"/>
          </p:cNvSpPr>
          <p:nvPr>
            <p:ph sz="quarter" idx="13"/>
          </p:nvPr>
        </p:nvSpPr>
        <p:spPr>
          <a:xfrm>
            <a:off x="705096" y="490695"/>
            <a:ext cx="7600704" cy="4260097"/>
          </a:xfrm>
        </p:spPr>
        <p:txBody>
          <a:bodyPr/>
          <a:lstStyle/>
          <a:p>
            <a:r>
              <a:rPr lang="en-US" dirty="0" smtClean="0"/>
              <a:t>Beijing Foreign Studies Affiliated </a:t>
            </a:r>
            <a:r>
              <a:rPr lang="en-US" dirty="0" err="1" smtClean="0"/>
              <a:t>Rugao</a:t>
            </a:r>
            <a:r>
              <a:rPr lang="en-US" dirty="0" smtClean="0"/>
              <a:t> International Academy (RIA) is a pre-K-12 Independent School in Jiangsu Province, PR China. </a:t>
            </a:r>
          </a:p>
          <a:p>
            <a:r>
              <a:rPr lang="en-US" dirty="0" smtClean="0"/>
              <a:t>RIA offers international as well as national Chinese curriculum, namely:</a:t>
            </a:r>
          </a:p>
          <a:p>
            <a:pPr lvl="1"/>
            <a:r>
              <a:rPr lang="en-US" dirty="0" smtClean="0"/>
              <a:t>International IB PYP Kindergarten</a:t>
            </a:r>
          </a:p>
          <a:p>
            <a:pPr lvl="1"/>
            <a:r>
              <a:rPr lang="en-US" dirty="0" smtClean="0"/>
              <a:t>IB PYP Primary School following Chinese National Curriculum</a:t>
            </a:r>
          </a:p>
          <a:p>
            <a:pPr lvl="1"/>
            <a:r>
              <a:rPr lang="en-US" dirty="0" smtClean="0"/>
              <a:t>Middle School following Chinese National Curriculum</a:t>
            </a:r>
          </a:p>
          <a:p>
            <a:pPr lvl="1"/>
            <a:r>
              <a:rPr lang="en-US" dirty="0" smtClean="0"/>
              <a:t>International High School following Cambridge IGCSE and A level curriculum</a:t>
            </a:r>
          </a:p>
          <a:p>
            <a:endParaRPr lang="en-US" dirty="0"/>
          </a:p>
        </p:txBody>
      </p:sp>
    </p:spTree>
    <p:extLst>
      <p:ext uri="{BB962C8B-B14F-4D97-AF65-F5344CB8AC3E}">
        <p14:creationId xmlns:p14="http://schemas.microsoft.com/office/powerpoint/2010/main" val="2489071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Covid-19 context in Jiangsu Province</a:t>
            </a:r>
            <a:endParaRPr lang="en-US" dirty="0"/>
          </a:p>
        </p:txBody>
      </p:sp>
      <p:sp>
        <p:nvSpPr>
          <p:cNvPr id="3" name="Content Placeholder 2"/>
          <p:cNvSpPr>
            <a:spLocks noGrp="1"/>
          </p:cNvSpPr>
          <p:nvPr>
            <p:ph sz="quarter" idx="13"/>
          </p:nvPr>
        </p:nvSpPr>
        <p:spPr/>
        <p:txBody>
          <a:bodyPr/>
          <a:lstStyle/>
          <a:p>
            <a:r>
              <a:rPr lang="en-US" dirty="0" smtClean="0"/>
              <a:t>Cumulative number of Covid-19 cases: 613</a:t>
            </a:r>
          </a:p>
          <a:p>
            <a:r>
              <a:rPr lang="en-US" dirty="0" smtClean="0"/>
              <a:t>The number of confirmed cases peaked on January 31 (39 cases) and then gradually decreased.</a:t>
            </a:r>
          </a:p>
          <a:p>
            <a:r>
              <a:rPr lang="en-US" dirty="0" smtClean="0"/>
              <a:t>Despite the dropping number of cases our school only opened on 6</a:t>
            </a:r>
            <a:r>
              <a:rPr lang="en-US" baseline="30000" dirty="0" smtClean="0"/>
              <a:t>th</a:t>
            </a:r>
            <a:r>
              <a:rPr lang="en-US" dirty="0" smtClean="0"/>
              <a:t> of April.</a:t>
            </a:r>
          </a:p>
          <a:p>
            <a:r>
              <a:rPr lang="en-US" dirty="0" smtClean="0"/>
              <a:t>As a boarding school, our safety protocols had to be approved by the regional education bureau before opening our campus. </a:t>
            </a:r>
            <a:endParaRPr lang="en-US" dirty="0"/>
          </a:p>
        </p:txBody>
      </p:sp>
    </p:spTree>
    <p:extLst>
      <p:ext uri="{BB962C8B-B14F-4D97-AF65-F5344CB8AC3E}">
        <p14:creationId xmlns:p14="http://schemas.microsoft.com/office/powerpoint/2010/main" val="263433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5269784"/>
            <a:ext cx="6512511" cy="1143000"/>
          </a:xfrm>
        </p:spPr>
        <p:txBody>
          <a:bodyPr/>
          <a:lstStyle/>
          <a:p>
            <a:r>
              <a:rPr lang="en-US" sz="2400" dirty="0" smtClean="0">
                <a:effectLst/>
              </a:rPr>
              <a:t>(Attached Document) RIA </a:t>
            </a:r>
            <a:r>
              <a:rPr lang="en-US" sz="2400" dirty="0">
                <a:effectLst/>
              </a:rPr>
              <a:t>School Campus Opening </a:t>
            </a:r>
            <a:r>
              <a:rPr lang="en-US" sz="2400" dirty="0" smtClean="0">
                <a:effectLst/>
              </a:rPr>
              <a:t>Official Announcement </a:t>
            </a:r>
            <a:r>
              <a:rPr lang="en-US" sz="2400" dirty="0">
                <a:effectLst/>
              </a:rPr>
              <a:t/>
            </a:r>
            <a:br>
              <a:rPr lang="en-US" sz="2400" dirty="0">
                <a:effectLst/>
              </a:rPr>
            </a:br>
            <a:r>
              <a:rPr lang="en-US" sz="2400" dirty="0" smtClean="0">
                <a:effectLst/>
              </a:rPr>
              <a:t>Guidance for:</a:t>
            </a:r>
            <a:r>
              <a:rPr lang="en-US" sz="2400" dirty="0">
                <a:effectLst/>
              </a:rPr>
              <a:t/>
            </a:r>
            <a:br>
              <a:rPr lang="en-US" sz="2400" dirty="0">
                <a:effectLst/>
              </a:rPr>
            </a:br>
            <a:endParaRPr lang="en-US" sz="2400" dirty="0"/>
          </a:p>
        </p:txBody>
      </p:sp>
      <p:sp>
        <p:nvSpPr>
          <p:cNvPr id="3" name="Content Placeholder 2"/>
          <p:cNvSpPr>
            <a:spLocks noGrp="1"/>
          </p:cNvSpPr>
          <p:nvPr>
            <p:ph sz="quarter" idx="13"/>
          </p:nvPr>
        </p:nvSpPr>
        <p:spPr>
          <a:xfrm>
            <a:off x="1143000" y="284609"/>
            <a:ext cx="7162800" cy="4985175"/>
          </a:xfrm>
        </p:spPr>
        <p:txBody>
          <a:bodyPr>
            <a:normAutofit fontScale="92500" lnSpcReduction="10000"/>
          </a:bodyPr>
          <a:lstStyle/>
          <a:p>
            <a:pPr lvl="0"/>
            <a:r>
              <a:rPr lang="en-US" dirty="0"/>
              <a:t>One week before </a:t>
            </a:r>
            <a:r>
              <a:rPr lang="en-US" dirty="0" smtClean="0"/>
              <a:t>work</a:t>
            </a:r>
            <a:endParaRPr lang="en-US" dirty="0"/>
          </a:p>
          <a:p>
            <a:pPr lvl="0"/>
            <a:r>
              <a:rPr lang="en-US" dirty="0"/>
              <a:t>Three days before </a:t>
            </a:r>
            <a:r>
              <a:rPr lang="en-US" dirty="0" smtClean="0"/>
              <a:t>work </a:t>
            </a:r>
            <a:endParaRPr lang="en-US" dirty="0"/>
          </a:p>
          <a:p>
            <a:r>
              <a:rPr lang="en-US" dirty="0"/>
              <a:t>Masks to and from </a:t>
            </a:r>
            <a:r>
              <a:rPr lang="en-US" dirty="0" smtClean="0"/>
              <a:t>work </a:t>
            </a:r>
          </a:p>
          <a:p>
            <a:r>
              <a:rPr lang="en-US" dirty="0"/>
              <a:t>Entering or leaving the </a:t>
            </a:r>
            <a:r>
              <a:rPr lang="en-US" dirty="0" smtClean="0"/>
              <a:t>campus</a:t>
            </a:r>
          </a:p>
          <a:p>
            <a:r>
              <a:rPr lang="en-US" dirty="0"/>
              <a:t>Getting into the </a:t>
            </a:r>
            <a:r>
              <a:rPr lang="en-US" dirty="0" smtClean="0"/>
              <a:t>class</a:t>
            </a:r>
          </a:p>
          <a:p>
            <a:pPr lvl="0"/>
            <a:r>
              <a:rPr lang="en-US" dirty="0"/>
              <a:t>Entering the </a:t>
            </a:r>
            <a:r>
              <a:rPr lang="en-US" dirty="0" smtClean="0"/>
              <a:t>office</a:t>
            </a:r>
          </a:p>
          <a:p>
            <a:pPr lvl="0"/>
            <a:r>
              <a:rPr lang="en-US" dirty="0"/>
              <a:t>Teachers in </a:t>
            </a:r>
            <a:r>
              <a:rPr lang="en-US" dirty="0" smtClean="0"/>
              <a:t>class</a:t>
            </a:r>
          </a:p>
          <a:p>
            <a:r>
              <a:rPr lang="en-US" dirty="0"/>
              <a:t>Marking papers and distribution of </a:t>
            </a:r>
            <a:r>
              <a:rPr lang="en-US" dirty="0" smtClean="0"/>
              <a:t>materials</a:t>
            </a:r>
            <a:endParaRPr lang="en-US" dirty="0"/>
          </a:p>
          <a:p>
            <a:pPr lvl="0"/>
            <a:r>
              <a:rPr lang="en-US" dirty="0"/>
              <a:t>Eating in the </a:t>
            </a:r>
            <a:r>
              <a:rPr lang="en-US" dirty="0" smtClean="0"/>
              <a:t>cafeteria</a:t>
            </a:r>
          </a:p>
          <a:p>
            <a:pPr lvl="0"/>
            <a:r>
              <a:rPr lang="en-US" dirty="0"/>
              <a:t>Residence management teachers</a:t>
            </a:r>
            <a:r>
              <a:rPr lang="en-US" dirty="0"/>
              <a:t> </a:t>
            </a:r>
            <a:endParaRPr lang="en-US" dirty="0" smtClean="0"/>
          </a:p>
          <a:p>
            <a:r>
              <a:rPr lang="en-US" dirty="0"/>
              <a:t>Canteen </a:t>
            </a:r>
            <a:r>
              <a:rPr lang="en-US" dirty="0" smtClean="0"/>
              <a:t>staff</a:t>
            </a:r>
          </a:p>
          <a:p>
            <a:pPr lvl="0"/>
            <a:r>
              <a:rPr lang="en-US" dirty="0"/>
              <a:t>Security </a:t>
            </a:r>
            <a:r>
              <a:rPr lang="en-US" dirty="0" smtClean="0"/>
              <a:t>personnel</a:t>
            </a:r>
          </a:p>
          <a:p>
            <a:pPr lvl="0"/>
            <a:r>
              <a:rPr lang="en-US" dirty="0"/>
              <a:t>Cleaning </a:t>
            </a:r>
            <a:r>
              <a:rPr lang="en-US" dirty="0" smtClean="0"/>
              <a:t>personnel</a:t>
            </a:r>
            <a:endParaRPr lang="en-US" dirty="0"/>
          </a:p>
          <a:p>
            <a:endParaRPr lang="en-US" dirty="0"/>
          </a:p>
          <a:p>
            <a:pPr lvl="0"/>
            <a:endParaRPr lang="en-US" dirty="0"/>
          </a:p>
        </p:txBody>
      </p:sp>
    </p:spTree>
    <p:extLst>
      <p:ext uri="{BB962C8B-B14F-4D97-AF65-F5344CB8AC3E}">
        <p14:creationId xmlns:p14="http://schemas.microsoft.com/office/powerpoint/2010/main" val="2551475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Campus Opening limitations had significant impact on:</a:t>
            </a:r>
            <a:endParaRPr lang="en-US" dirty="0"/>
          </a:p>
        </p:txBody>
      </p:sp>
      <p:sp>
        <p:nvSpPr>
          <p:cNvPr id="3" name="Content Placeholder 2"/>
          <p:cNvSpPr>
            <a:spLocks noGrp="1"/>
          </p:cNvSpPr>
          <p:nvPr>
            <p:ph sz="quarter" idx="13"/>
          </p:nvPr>
        </p:nvSpPr>
        <p:spPr>
          <a:xfrm>
            <a:off x="1143000" y="1028973"/>
            <a:ext cx="7162800" cy="3768379"/>
          </a:xfrm>
        </p:spPr>
        <p:txBody>
          <a:bodyPr>
            <a:noAutofit/>
          </a:bodyPr>
          <a:lstStyle/>
          <a:p>
            <a:r>
              <a:rPr lang="en-US" sz="2000" dirty="0" smtClean="0"/>
              <a:t>Academic calendar</a:t>
            </a:r>
          </a:p>
          <a:p>
            <a:pPr lvl="1"/>
            <a:r>
              <a:rPr lang="en-US" dirty="0" smtClean="0"/>
              <a:t>The Departments were presented with 2 options: 12:2 or 6:1, the latter meaning that the teachers and students would only have 1 day off every weekend. </a:t>
            </a:r>
          </a:p>
          <a:p>
            <a:pPr lvl="1"/>
            <a:r>
              <a:rPr lang="en-US" dirty="0"/>
              <a:t>Some departments implemented 12:2 working schedule, meaning 12 working days in a row followed with 2 days off. </a:t>
            </a:r>
            <a:endParaRPr lang="en-US" dirty="0" smtClean="0"/>
          </a:p>
          <a:p>
            <a:pPr marL="228600" lvl="1"/>
            <a:r>
              <a:rPr lang="en-US" dirty="0" smtClean="0"/>
              <a:t>Therefore </a:t>
            </a:r>
            <a:r>
              <a:rPr lang="en-US" dirty="0"/>
              <a:t>each department would end up with a different schedule making cross-school co-ordination </a:t>
            </a:r>
            <a:r>
              <a:rPr lang="en-US" dirty="0" smtClean="0"/>
              <a:t>difficult</a:t>
            </a:r>
            <a:endParaRPr lang="en-US" dirty="0"/>
          </a:p>
        </p:txBody>
      </p:sp>
    </p:spTree>
    <p:extLst>
      <p:ext uri="{BB962C8B-B14F-4D97-AF65-F5344CB8AC3E}">
        <p14:creationId xmlns:p14="http://schemas.microsoft.com/office/powerpoint/2010/main" val="3264937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Covid-19-caused Issues</a:t>
            </a:r>
            <a:endParaRPr lang="en-US" dirty="0"/>
          </a:p>
        </p:txBody>
      </p:sp>
      <p:sp>
        <p:nvSpPr>
          <p:cNvPr id="3" name="Content Placeholder 2"/>
          <p:cNvSpPr>
            <a:spLocks noGrp="1"/>
          </p:cNvSpPr>
          <p:nvPr>
            <p:ph sz="quarter" idx="13"/>
          </p:nvPr>
        </p:nvSpPr>
        <p:spPr>
          <a:xfrm>
            <a:off x="1143000" y="656792"/>
            <a:ext cx="7162800" cy="3965416"/>
          </a:xfrm>
        </p:spPr>
        <p:txBody>
          <a:bodyPr>
            <a:normAutofit/>
          </a:bodyPr>
          <a:lstStyle/>
          <a:p>
            <a:r>
              <a:rPr lang="en-US" dirty="0"/>
              <a:t>The limitations in physical exposure to students and their feedback caused a number of </a:t>
            </a:r>
            <a:r>
              <a:rPr lang="en-US" dirty="0" smtClean="0"/>
              <a:t>issues: </a:t>
            </a:r>
          </a:p>
          <a:p>
            <a:pPr lvl="1"/>
            <a:r>
              <a:rPr lang="en-US" dirty="0" smtClean="0"/>
              <a:t>Sociological (divorce rate, family </a:t>
            </a:r>
            <a:r>
              <a:rPr lang="en-US" dirty="0"/>
              <a:t>conflict</a:t>
            </a:r>
            <a:r>
              <a:rPr lang="en-US" dirty="0" smtClean="0"/>
              <a:t>)</a:t>
            </a:r>
          </a:p>
          <a:p>
            <a:pPr lvl="1"/>
            <a:r>
              <a:rPr lang="en-US" dirty="0" smtClean="0"/>
              <a:t>Psychological (depression, anxiety</a:t>
            </a:r>
            <a:r>
              <a:rPr lang="mr-IN" dirty="0" smtClean="0"/>
              <a:t>… etc.</a:t>
            </a:r>
            <a:r>
              <a:rPr lang="en-US" dirty="0" smtClean="0"/>
              <a:t>)</a:t>
            </a:r>
          </a:p>
          <a:p>
            <a:pPr lvl="1"/>
            <a:r>
              <a:rPr lang="en-US" dirty="0" smtClean="0"/>
              <a:t>Educational (students not following the content and tasks)</a:t>
            </a:r>
          </a:p>
          <a:p>
            <a:pPr marL="228600" lvl="1"/>
            <a:r>
              <a:rPr lang="en-US" dirty="0"/>
              <a:t>The pressure was felt by both families as well as the students themselves as the official data shows a spike in divorce rate following the pandemic</a:t>
            </a:r>
            <a:r>
              <a:rPr lang="en-US" dirty="0" smtClean="0"/>
              <a:t>.</a:t>
            </a:r>
            <a:endParaRPr lang="en-US" dirty="0"/>
          </a:p>
        </p:txBody>
      </p:sp>
    </p:spTree>
    <p:extLst>
      <p:ext uri="{BB962C8B-B14F-4D97-AF65-F5344CB8AC3E}">
        <p14:creationId xmlns:p14="http://schemas.microsoft.com/office/powerpoint/2010/main" val="184856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Overarching Impact</a:t>
            </a:r>
            <a:endParaRPr lang="en-US" dirty="0"/>
          </a:p>
        </p:txBody>
      </p:sp>
      <p:sp>
        <p:nvSpPr>
          <p:cNvPr id="3" name="Content Placeholder 2"/>
          <p:cNvSpPr>
            <a:spLocks noGrp="1"/>
          </p:cNvSpPr>
          <p:nvPr>
            <p:ph sz="quarter" idx="13"/>
          </p:nvPr>
        </p:nvSpPr>
        <p:spPr/>
        <p:txBody>
          <a:bodyPr/>
          <a:lstStyle/>
          <a:p>
            <a:r>
              <a:rPr lang="en-US" dirty="0" smtClean="0"/>
              <a:t>Boredom stemming from lack of social contact and limited engagement with outside world</a:t>
            </a:r>
          </a:p>
          <a:p>
            <a:r>
              <a:rPr lang="en-US" dirty="0" smtClean="0"/>
              <a:t>Frustration stemming from lack of participation in social discourse, lack of active lifestyle as well as limited access to resources.</a:t>
            </a:r>
          </a:p>
          <a:p>
            <a:r>
              <a:rPr lang="en-US" dirty="0" smtClean="0"/>
              <a:t>Shift from participative lifestyle to passive lifestyle, often merely observing and monitoring content instead of productive work.</a:t>
            </a:r>
            <a:endParaRPr lang="en-US" dirty="0"/>
          </a:p>
        </p:txBody>
      </p:sp>
    </p:spTree>
    <p:extLst>
      <p:ext uri="{BB962C8B-B14F-4D97-AF65-F5344CB8AC3E}">
        <p14:creationId xmlns:p14="http://schemas.microsoft.com/office/powerpoint/2010/main" val="84148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Active Art</a:t>
            </a:r>
            <a:endParaRPr lang="en-US" dirty="0"/>
          </a:p>
        </p:txBody>
      </p:sp>
      <p:sp>
        <p:nvSpPr>
          <p:cNvPr id="3" name="Content Placeholder 2"/>
          <p:cNvSpPr>
            <a:spLocks noGrp="1"/>
          </p:cNvSpPr>
          <p:nvPr>
            <p:ph sz="quarter" idx="13"/>
          </p:nvPr>
        </p:nvSpPr>
        <p:spPr/>
        <p:txBody>
          <a:bodyPr/>
          <a:lstStyle/>
          <a:p>
            <a:r>
              <a:rPr lang="en-US" dirty="0"/>
              <a:t>In </a:t>
            </a:r>
            <a:r>
              <a:rPr lang="en-US" dirty="0" smtClean="0"/>
              <a:t>Covid-19 discourse</a:t>
            </a:r>
            <a:r>
              <a:rPr lang="en-US" dirty="0"/>
              <a:t>, passive experiencing and consumption of art becomes redundant. </a:t>
            </a:r>
            <a:endParaRPr lang="en-US" dirty="0" smtClean="0"/>
          </a:p>
          <a:p>
            <a:r>
              <a:rPr lang="en-US" dirty="0" smtClean="0"/>
              <a:t>The </a:t>
            </a:r>
            <a:r>
              <a:rPr lang="en-US" dirty="0"/>
              <a:t>role of active art is to activate people as a challenge within the art making process as it also resolves the main issue of lack of access to resources by using the apparently unfavorable discourse to its advantage, leveraging creativity where there was a lack of access to resources. </a:t>
            </a:r>
          </a:p>
          <a:p>
            <a:endParaRPr lang="en-US" dirty="0"/>
          </a:p>
        </p:txBody>
      </p:sp>
    </p:spTree>
    <p:extLst>
      <p:ext uri="{BB962C8B-B14F-4D97-AF65-F5344CB8AC3E}">
        <p14:creationId xmlns:p14="http://schemas.microsoft.com/office/powerpoint/2010/main" val="3853748472"/>
      </p:ext>
    </p:extLst>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Slipstream.thmx</Template>
  <TotalTime>394</TotalTime>
  <Words>946</Words>
  <Application>Microsoft Macintosh PowerPoint</Application>
  <PresentationFormat>On-screen Show (4:3)</PresentationFormat>
  <Paragraphs>61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Slipstream</vt:lpstr>
      <vt:lpstr>Case study of Rugao International Academy during the COVID-19 Pandemic and the Importance of Active Art During the Pandemic.</vt:lpstr>
      <vt:lpstr>Abstract</vt:lpstr>
      <vt:lpstr>RIA Introduction</vt:lpstr>
      <vt:lpstr>Covid-19 context in Jiangsu Province</vt:lpstr>
      <vt:lpstr>(Attached Document) RIA School Campus Opening Official Announcement  Guidance for: </vt:lpstr>
      <vt:lpstr>The Campus Opening limitations had significant impact on:</vt:lpstr>
      <vt:lpstr>Covid-19-caused Issues</vt:lpstr>
      <vt:lpstr>Overarching Impact</vt:lpstr>
      <vt:lpstr>Active Art</vt:lpstr>
      <vt:lpstr>Active Art as Mitigation of Covid-19 Impact</vt:lpstr>
      <vt:lpstr>Relevance of Active Art</vt:lpstr>
      <vt:lpstr>Conclusion</vt:lpstr>
      <vt:lpstr>Sources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study of Rugao International Academy during the COVID-19 Pandemic and the Importance of Active Art During the Pandemic.</dc:title>
  <dc:creator>George K</dc:creator>
  <cp:lastModifiedBy>George K</cp:lastModifiedBy>
  <cp:revision>13</cp:revision>
  <dcterms:created xsi:type="dcterms:W3CDTF">2020-07-11T09:07:23Z</dcterms:created>
  <dcterms:modified xsi:type="dcterms:W3CDTF">2020-07-11T15:42:18Z</dcterms:modified>
</cp:coreProperties>
</file>