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71" r:id="rId4"/>
    <p:sldId id="261" r:id="rId5"/>
    <p:sldId id="265" r:id="rId6"/>
    <p:sldId id="258" r:id="rId7"/>
    <p:sldId id="278" r:id="rId8"/>
    <p:sldId id="268" r:id="rId9"/>
    <p:sldId id="257" r:id="rId10"/>
    <p:sldId id="282" r:id="rId11"/>
    <p:sldId id="260" r:id="rId12"/>
    <p:sldId id="267" r:id="rId13"/>
    <p:sldId id="263" r:id="rId14"/>
    <p:sldId id="264" r:id="rId15"/>
    <p:sldId id="266" r:id="rId16"/>
    <p:sldId id="270" r:id="rId17"/>
    <p:sldId id="276" r:id="rId18"/>
    <p:sldId id="284" r:id="rId19"/>
    <p:sldId id="285" r:id="rId20"/>
    <p:sldId id="286" r:id="rId21"/>
    <p:sldId id="274" r:id="rId22"/>
    <p:sldId id="259" r:id="rId23"/>
    <p:sldId id="279" r:id="rId24"/>
    <p:sldId id="288" r:id="rId25"/>
    <p:sldId id="280" r:id="rId26"/>
    <p:sldId id="289" r:id="rId27"/>
    <p:sldId id="281" r:id="rId28"/>
    <p:sldId id="290" r:id="rId29"/>
    <p:sldId id="269"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nka Greenwood" initials="JG" lastIdx="0" clrIdx="0">
    <p:extLst>
      <p:ext uri="{19B8F6BF-5375-455C-9EA6-DF929625EA0E}">
        <p15:presenceInfo xmlns:p15="http://schemas.microsoft.com/office/powerpoint/2012/main" userId="S-1-5-21-966204143-746932690-11539462-82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B73"/>
    <a:srgbClr val="376581"/>
    <a:srgbClr val="28166C"/>
    <a:srgbClr val="387480"/>
    <a:srgbClr val="4224B2"/>
    <a:srgbClr val="EDF5FD"/>
    <a:srgbClr val="E7F2FD"/>
    <a:srgbClr val="E9EADE"/>
    <a:srgbClr val="1A885E"/>
    <a:srgbClr val="3C7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58" autoAdjust="0"/>
    <p:restoredTop sz="94660"/>
  </p:normalViewPr>
  <p:slideViewPr>
    <p:cSldViewPr snapToGrid="0">
      <p:cViewPr varScale="1">
        <p:scale>
          <a:sx n="63" d="100"/>
          <a:sy n="63" d="100"/>
        </p:scale>
        <p:origin x="3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DAB83-B239-4508-97CD-3CDF8C06E4C6}" type="doc">
      <dgm:prSet loTypeId="urn:microsoft.com/office/officeart/2005/8/layout/arrow6" loCatId="process" qsTypeId="urn:microsoft.com/office/officeart/2005/8/quickstyle/simple1" qsCatId="simple" csTypeId="urn:microsoft.com/office/officeart/2005/8/colors/accent5_4" csCatId="accent5" phldr="1"/>
      <dgm:spPr/>
      <dgm:t>
        <a:bodyPr/>
        <a:lstStyle/>
        <a:p>
          <a:endParaRPr lang="en-NZ"/>
        </a:p>
      </dgm:t>
    </dgm:pt>
    <dgm:pt modelId="{0893E0AE-DFF1-4DB1-9760-B14ACEA4CE01}">
      <dgm:prSet phldrT="[Text]"/>
      <dgm:spPr/>
      <dgm:t>
        <a:bodyPr/>
        <a:lstStyle/>
        <a:p>
          <a:r>
            <a:rPr lang="en-NZ" dirty="0"/>
            <a:t>art  </a:t>
          </a:r>
          <a:r>
            <a:rPr lang="en-NZ" dirty="0">
              <a:solidFill>
                <a:srgbClr val="66FF33"/>
              </a:solidFill>
            </a:rPr>
            <a:t>freedom</a:t>
          </a:r>
        </a:p>
      </dgm:t>
    </dgm:pt>
    <dgm:pt modelId="{1BCB9431-F7FC-4FBF-B1BD-F5815B9A5EC1}" type="parTrans" cxnId="{26D83DD5-BF48-4C2E-9DEB-E0BE20B46CEC}">
      <dgm:prSet/>
      <dgm:spPr/>
      <dgm:t>
        <a:bodyPr/>
        <a:lstStyle/>
        <a:p>
          <a:endParaRPr lang="en-NZ"/>
        </a:p>
      </dgm:t>
    </dgm:pt>
    <dgm:pt modelId="{0D5B8404-7D07-4C88-8B6B-D2D4619FD894}" type="sibTrans" cxnId="{26D83DD5-BF48-4C2E-9DEB-E0BE20B46CEC}">
      <dgm:prSet/>
      <dgm:spPr/>
      <dgm:t>
        <a:bodyPr/>
        <a:lstStyle/>
        <a:p>
          <a:endParaRPr lang="en-NZ"/>
        </a:p>
      </dgm:t>
    </dgm:pt>
    <dgm:pt modelId="{57F41540-7C97-4BD8-BB95-FD284F76E8FF}">
      <dgm:prSet phldrT="[Text]"/>
      <dgm:spPr/>
      <dgm:t>
        <a:bodyPr/>
        <a:lstStyle/>
        <a:p>
          <a:r>
            <a:rPr lang="en-NZ" dirty="0"/>
            <a:t>Strategy </a:t>
          </a:r>
          <a:r>
            <a:rPr lang="en-NZ" dirty="0">
              <a:solidFill>
                <a:srgbClr val="FFFF00"/>
              </a:solidFill>
            </a:rPr>
            <a:t>constraint</a:t>
          </a:r>
          <a:r>
            <a:rPr lang="en-NZ" dirty="0"/>
            <a:t>  </a:t>
          </a:r>
        </a:p>
      </dgm:t>
    </dgm:pt>
    <dgm:pt modelId="{CE51C2C0-676C-44A6-89EE-795A6691A70C}" type="parTrans" cxnId="{B0FA3C65-D842-426E-96E1-BBF151267E16}">
      <dgm:prSet/>
      <dgm:spPr/>
      <dgm:t>
        <a:bodyPr/>
        <a:lstStyle/>
        <a:p>
          <a:endParaRPr lang="en-NZ"/>
        </a:p>
      </dgm:t>
    </dgm:pt>
    <dgm:pt modelId="{9E3B110C-E62B-4A07-AA8A-583DFBD28374}" type="sibTrans" cxnId="{B0FA3C65-D842-426E-96E1-BBF151267E16}">
      <dgm:prSet/>
      <dgm:spPr/>
      <dgm:t>
        <a:bodyPr/>
        <a:lstStyle/>
        <a:p>
          <a:endParaRPr lang="en-NZ"/>
        </a:p>
      </dgm:t>
    </dgm:pt>
    <dgm:pt modelId="{1278BF9F-BDB8-4C5D-8FE9-D8A63BB45736}" type="pres">
      <dgm:prSet presAssocID="{E76DAB83-B239-4508-97CD-3CDF8C06E4C6}" presName="compositeShape" presStyleCnt="0">
        <dgm:presLayoutVars>
          <dgm:chMax val="2"/>
          <dgm:dir/>
          <dgm:resizeHandles val="exact"/>
        </dgm:presLayoutVars>
      </dgm:prSet>
      <dgm:spPr/>
    </dgm:pt>
    <dgm:pt modelId="{B118C6E2-6319-4296-9509-99646BD3BA65}" type="pres">
      <dgm:prSet presAssocID="{E76DAB83-B239-4508-97CD-3CDF8C06E4C6}" presName="ribbon" presStyleLbl="node1" presStyleIdx="0" presStyleCnt="1"/>
      <dgm:spPr/>
    </dgm:pt>
    <dgm:pt modelId="{5AF7E57C-D926-4D22-8A49-FD16641CD1A7}" type="pres">
      <dgm:prSet presAssocID="{E76DAB83-B239-4508-97CD-3CDF8C06E4C6}" presName="leftArrowText" presStyleLbl="node1" presStyleIdx="0" presStyleCnt="1">
        <dgm:presLayoutVars>
          <dgm:chMax val="0"/>
          <dgm:bulletEnabled val="1"/>
        </dgm:presLayoutVars>
      </dgm:prSet>
      <dgm:spPr/>
    </dgm:pt>
    <dgm:pt modelId="{DDBF7732-51E6-47C3-A471-0C1C00586395}" type="pres">
      <dgm:prSet presAssocID="{E76DAB83-B239-4508-97CD-3CDF8C06E4C6}" presName="rightArrowText" presStyleLbl="node1" presStyleIdx="0" presStyleCnt="1">
        <dgm:presLayoutVars>
          <dgm:chMax val="0"/>
          <dgm:bulletEnabled val="1"/>
        </dgm:presLayoutVars>
      </dgm:prSet>
      <dgm:spPr/>
    </dgm:pt>
  </dgm:ptLst>
  <dgm:cxnLst>
    <dgm:cxn modelId="{2EDD8130-FBC8-4EBE-80C9-973E39AB9629}" type="presOf" srcId="{57F41540-7C97-4BD8-BB95-FD284F76E8FF}" destId="{DDBF7732-51E6-47C3-A471-0C1C00586395}" srcOrd="0" destOrd="0" presId="urn:microsoft.com/office/officeart/2005/8/layout/arrow6"/>
    <dgm:cxn modelId="{B0FA3C65-D842-426E-96E1-BBF151267E16}" srcId="{E76DAB83-B239-4508-97CD-3CDF8C06E4C6}" destId="{57F41540-7C97-4BD8-BB95-FD284F76E8FF}" srcOrd="1" destOrd="0" parTransId="{CE51C2C0-676C-44A6-89EE-795A6691A70C}" sibTransId="{9E3B110C-E62B-4A07-AA8A-583DFBD28374}"/>
    <dgm:cxn modelId="{85DBCB85-68B9-4305-8970-28F110508831}" type="presOf" srcId="{0893E0AE-DFF1-4DB1-9760-B14ACEA4CE01}" destId="{5AF7E57C-D926-4D22-8A49-FD16641CD1A7}" srcOrd="0" destOrd="0" presId="urn:microsoft.com/office/officeart/2005/8/layout/arrow6"/>
    <dgm:cxn modelId="{26D83DD5-BF48-4C2E-9DEB-E0BE20B46CEC}" srcId="{E76DAB83-B239-4508-97CD-3CDF8C06E4C6}" destId="{0893E0AE-DFF1-4DB1-9760-B14ACEA4CE01}" srcOrd="0" destOrd="0" parTransId="{1BCB9431-F7FC-4FBF-B1BD-F5815B9A5EC1}" sibTransId="{0D5B8404-7D07-4C88-8B6B-D2D4619FD894}"/>
    <dgm:cxn modelId="{0E3AA7F1-EC73-4B1B-9E98-9668FC8C41E3}" type="presOf" srcId="{E76DAB83-B239-4508-97CD-3CDF8C06E4C6}" destId="{1278BF9F-BDB8-4C5D-8FE9-D8A63BB45736}" srcOrd="0" destOrd="0" presId="urn:microsoft.com/office/officeart/2005/8/layout/arrow6"/>
    <dgm:cxn modelId="{F15B29A1-B015-4175-A4EC-B7A0191853DD}" type="presParOf" srcId="{1278BF9F-BDB8-4C5D-8FE9-D8A63BB45736}" destId="{B118C6E2-6319-4296-9509-99646BD3BA65}" srcOrd="0" destOrd="0" presId="urn:microsoft.com/office/officeart/2005/8/layout/arrow6"/>
    <dgm:cxn modelId="{02852232-6077-4B5B-8EAF-215D51A49C56}" type="presParOf" srcId="{1278BF9F-BDB8-4C5D-8FE9-D8A63BB45736}" destId="{5AF7E57C-D926-4D22-8A49-FD16641CD1A7}" srcOrd="1" destOrd="0" presId="urn:microsoft.com/office/officeart/2005/8/layout/arrow6"/>
    <dgm:cxn modelId="{1AD717EE-4D5B-4420-86DD-B749B1832E52}" type="presParOf" srcId="{1278BF9F-BDB8-4C5D-8FE9-D8A63BB45736}" destId="{DDBF7732-51E6-47C3-A471-0C1C00586395}"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8C6E2-6319-4296-9509-99646BD3BA65}">
      <dsp:nvSpPr>
        <dsp:cNvPr id="0" name=""/>
        <dsp:cNvSpPr/>
      </dsp:nvSpPr>
      <dsp:spPr>
        <a:xfrm>
          <a:off x="0" y="226379"/>
          <a:ext cx="4488160" cy="1795264"/>
        </a:xfrm>
        <a:prstGeom prst="leftRightRibbon">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7E57C-D926-4D22-8A49-FD16641CD1A7}">
      <dsp:nvSpPr>
        <dsp:cNvPr id="0" name=""/>
        <dsp:cNvSpPr/>
      </dsp:nvSpPr>
      <dsp:spPr>
        <a:xfrm>
          <a:off x="538579" y="540551"/>
          <a:ext cx="1481092" cy="879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art  </a:t>
          </a:r>
          <a:r>
            <a:rPr lang="en-NZ" sz="2400" kern="1200" dirty="0">
              <a:solidFill>
                <a:srgbClr val="66FF33"/>
              </a:solidFill>
            </a:rPr>
            <a:t>freedom</a:t>
          </a:r>
        </a:p>
      </dsp:txBody>
      <dsp:txXfrm>
        <a:off x="538579" y="540551"/>
        <a:ext cx="1481092" cy="879679"/>
      </dsp:txXfrm>
    </dsp:sp>
    <dsp:sp modelId="{DDBF7732-51E6-47C3-A471-0C1C00586395}">
      <dsp:nvSpPr>
        <dsp:cNvPr id="0" name=""/>
        <dsp:cNvSpPr/>
      </dsp:nvSpPr>
      <dsp:spPr>
        <a:xfrm>
          <a:off x="2244080" y="827793"/>
          <a:ext cx="1750382" cy="8796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Strategy </a:t>
          </a:r>
          <a:r>
            <a:rPr lang="en-NZ" sz="2400" kern="1200" dirty="0">
              <a:solidFill>
                <a:srgbClr val="FFFF00"/>
              </a:solidFill>
            </a:rPr>
            <a:t>constraint</a:t>
          </a:r>
          <a:r>
            <a:rPr lang="en-NZ" sz="2400" kern="1200" dirty="0"/>
            <a:t>  </a:t>
          </a:r>
        </a:p>
      </dsp:txBody>
      <dsp:txXfrm>
        <a:off x="2244080" y="827793"/>
        <a:ext cx="1750382" cy="87967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4BA12BBC-240F-4713-BD17-3F3450B03686}" type="datetimeFigureOut">
              <a:rPr lang="en-NZ" smtClean="0"/>
              <a:t>20/09/2020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314480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A12BBC-240F-4713-BD17-3F3450B03686}" type="datetimeFigureOut">
              <a:rPr lang="en-NZ" smtClean="0"/>
              <a:t>20/09/2020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216703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A12BBC-240F-4713-BD17-3F3450B03686}" type="datetimeFigureOut">
              <a:rPr lang="en-NZ" smtClean="0"/>
              <a:t>20/09/2020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361893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A12BBC-240F-4713-BD17-3F3450B03686}" type="datetimeFigureOut">
              <a:rPr lang="en-NZ" smtClean="0"/>
              <a:t>20/09/2020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206950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A12BBC-240F-4713-BD17-3F3450B03686}" type="datetimeFigureOut">
              <a:rPr lang="en-NZ" smtClean="0"/>
              <a:t>20/09/2020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136202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4BA12BBC-240F-4713-BD17-3F3450B03686}" type="datetimeFigureOut">
              <a:rPr lang="en-NZ" smtClean="0"/>
              <a:t>20/09/2020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222406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4BA12BBC-240F-4713-BD17-3F3450B03686}" type="datetimeFigureOut">
              <a:rPr lang="en-NZ" smtClean="0"/>
              <a:t>20/09/2020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26195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4BA12BBC-240F-4713-BD17-3F3450B03686}" type="datetimeFigureOut">
              <a:rPr lang="en-NZ" smtClean="0"/>
              <a:t>20/09/2020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65759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12BBC-240F-4713-BD17-3F3450B03686}" type="datetimeFigureOut">
              <a:rPr lang="en-NZ" smtClean="0"/>
              <a:t>20/09/2020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156794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A12BBC-240F-4713-BD17-3F3450B03686}" type="datetimeFigureOut">
              <a:rPr lang="en-NZ" smtClean="0"/>
              <a:t>20/09/2020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273792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A12BBC-240F-4713-BD17-3F3450B03686}" type="datetimeFigureOut">
              <a:rPr lang="en-NZ" smtClean="0"/>
              <a:t>20/09/2020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5F01E71-8C9A-4E71-A931-26BE11147965}" type="slidenum">
              <a:rPr lang="en-NZ" smtClean="0"/>
              <a:t>‹#›</a:t>
            </a:fld>
            <a:endParaRPr lang="en-NZ"/>
          </a:p>
        </p:txBody>
      </p:sp>
    </p:spTree>
    <p:extLst>
      <p:ext uri="{BB962C8B-B14F-4D97-AF65-F5344CB8AC3E}">
        <p14:creationId xmlns:p14="http://schemas.microsoft.com/office/powerpoint/2010/main" val="189248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AE1"/>
            </a:gs>
            <a:gs pos="78000">
              <a:srgbClr val="F5F9FD"/>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12BBC-240F-4713-BD17-3F3450B03686}" type="datetimeFigureOut">
              <a:rPr lang="en-NZ" smtClean="0"/>
              <a:t>20/09/2020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01E71-8C9A-4E71-A931-26BE11147965}" type="slidenum">
              <a:rPr lang="en-NZ" smtClean="0"/>
              <a:t>‹#›</a:t>
            </a:fld>
            <a:endParaRPr lang="en-NZ"/>
          </a:p>
        </p:txBody>
      </p:sp>
    </p:spTree>
    <p:extLst>
      <p:ext uri="{BB962C8B-B14F-4D97-AF65-F5344CB8AC3E}">
        <p14:creationId xmlns:p14="http://schemas.microsoft.com/office/powerpoint/2010/main" val="1829366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2.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microsoft.com/office/2007/relationships/hdphoto" Target="../media/hdphoto1.wdp"/><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11897" y="84221"/>
            <a:ext cx="4579825" cy="4026212"/>
            <a:chOff x="-136576" y="0"/>
            <a:chExt cx="4579825" cy="4026212"/>
          </a:xfrm>
        </p:grpSpPr>
        <p:pic>
          <p:nvPicPr>
            <p:cNvPr id="5" name="Picture 6" descr="Immke Auction Servic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443249" cy="4026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l="-8899" t="-3988"/>
            <a:stretch/>
          </p:blipFill>
          <p:spPr>
            <a:xfrm rot="19461521">
              <a:off x="-136576" y="188488"/>
              <a:ext cx="4569250" cy="3649234"/>
            </a:xfrm>
            <a:prstGeom prst="ellipse">
              <a:avLst/>
            </a:prstGeom>
          </p:spPr>
        </p:pic>
      </p:grpSp>
      <p:sp>
        <p:nvSpPr>
          <p:cNvPr id="2" name="Title 1"/>
          <p:cNvSpPr>
            <a:spLocks noGrp="1"/>
          </p:cNvSpPr>
          <p:nvPr>
            <p:ph type="ctrTitle"/>
          </p:nvPr>
        </p:nvSpPr>
        <p:spPr>
          <a:xfrm>
            <a:off x="4199824" y="1747977"/>
            <a:ext cx="7992176" cy="1423470"/>
          </a:xfrm>
        </p:spPr>
        <p:txBody>
          <a:bodyPr>
            <a:normAutofit/>
          </a:bodyPr>
          <a:lstStyle/>
          <a:p>
            <a:r>
              <a:rPr lang="en-NZ" sz="8000" dirty="0">
                <a:solidFill>
                  <a:srgbClr val="4224B2"/>
                </a:solidFill>
                <a:latin typeface="Berlin Sans FB" panose="020E0602020502020306" pitchFamily="34" charset="0"/>
              </a:rPr>
              <a:t>Inside-Outside</a:t>
            </a:r>
            <a:r>
              <a:rPr lang="en-NZ" sz="7200" dirty="0">
                <a:solidFill>
                  <a:srgbClr val="4224B2"/>
                </a:solidFill>
                <a:latin typeface="Berlin Sans FB" panose="020E0602020502020306" pitchFamily="34" charset="0"/>
              </a:rPr>
              <a:t>:</a:t>
            </a:r>
          </a:p>
        </p:txBody>
      </p:sp>
      <p:sp>
        <p:nvSpPr>
          <p:cNvPr id="3" name="Subtitle 2"/>
          <p:cNvSpPr>
            <a:spLocks noGrp="1"/>
          </p:cNvSpPr>
          <p:nvPr>
            <p:ph type="subTitle" idx="1"/>
          </p:nvPr>
        </p:nvSpPr>
        <p:spPr>
          <a:xfrm>
            <a:off x="4983621" y="3171447"/>
            <a:ext cx="6298131" cy="1655762"/>
          </a:xfrm>
        </p:spPr>
        <p:txBody>
          <a:bodyPr>
            <a:normAutofit/>
          </a:bodyPr>
          <a:lstStyle/>
          <a:p>
            <a:r>
              <a:rPr lang="en-NZ" sz="3200" dirty="0">
                <a:solidFill>
                  <a:srgbClr val="5874AC"/>
                </a:solidFill>
              </a:rPr>
              <a:t>a post-</a:t>
            </a:r>
            <a:r>
              <a:rPr lang="en-NZ" sz="3200" dirty="0" err="1">
                <a:solidFill>
                  <a:srgbClr val="5874AC"/>
                </a:solidFill>
              </a:rPr>
              <a:t>Covid</a:t>
            </a:r>
            <a:r>
              <a:rPr lang="en-NZ" sz="3200" dirty="0">
                <a:solidFill>
                  <a:srgbClr val="5874AC"/>
                </a:solidFill>
              </a:rPr>
              <a:t> exploration of the possibilities of art education</a:t>
            </a:r>
          </a:p>
        </p:txBody>
      </p:sp>
      <p:sp>
        <p:nvSpPr>
          <p:cNvPr id="8" name="TextBox 7"/>
          <p:cNvSpPr txBox="1"/>
          <p:nvPr/>
        </p:nvSpPr>
        <p:spPr>
          <a:xfrm>
            <a:off x="5311799" y="4503925"/>
            <a:ext cx="5768225" cy="830997"/>
          </a:xfrm>
          <a:prstGeom prst="rect">
            <a:avLst/>
          </a:prstGeom>
          <a:noFill/>
        </p:spPr>
        <p:txBody>
          <a:bodyPr wrap="square" rtlCol="0">
            <a:spAutoFit/>
          </a:bodyPr>
          <a:lstStyle/>
          <a:p>
            <a:pPr algn="ctr"/>
            <a:r>
              <a:rPr lang="en-NZ" sz="2800" dirty="0" err="1">
                <a:solidFill>
                  <a:srgbClr val="3C7B88"/>
                </a:solidFill>
              </a:rPr>
              <a:t>Janinka</a:t>
            </a:r>
            <a:r>
              <a:rPr lang="en-NZ" sz="2800" dirty="0">
                <a:solidFill>
                  <a:srgbClr val="3C7B88"/>
                </a:solidFill>
              </a:rPr>
              <a:t> Greenwood</a:t>
            </a:r>
          </a:p>
          <a:p>
            <a:pPr algn="ctr"/>
            <a:r>
              <a:rPr lang="en-NZ" sz="2000" dirty="0">
                <a:solidFill>
                  <a:srgbClr val="3C7B88"/>
                </a:solidFill>
              </a:rPr>
              <a:t>University of Canterbury, NZ </a:t>
            </a:r>
          </a:p>
        </p:txBody>
      </p:sp>
      <p:sp>
        <p:nvSpPr>
          <p:cNvPr id="9" name="TextBox 8"/>
          <p:cNvSpPr txBox="1"/>
          <p:nvPr/>
        </p:nvSpPr>
        <p:spPr>
          <a:xfrm>
            <a:off x="94592" y="5663464"/>
            <a:ext cx="8418788" cy="1015663"/>
          </a:xfrm>
          <a:prstGeom prst="rect">
            <a:avLst/>
          </a:prstGeom>
          <a:noFill/>
        </p:spPr>
        <p:txBody>
          <a:bodyPr wrap="square" rtlCol="0">
            <a:spAutoFit/>
          </a:bodyPr>
          <a:lstStyle/>
          <a:p>
            <a:r>
              <a:rPr lang="en-NZ" sz="2400" b="1" dirty="0">
                <a:solidFill>
                  <a:srgbClr val="718893"/>
                </a:solidFill>
              </a:rPr>
              <a:t>INSEA </a:t>
            </a:r>
            <a:r>
              <a:rPr lang="en-NZ" sz="2400" b="1" dirty="0">
                <a:solidFill>
                  <a:srgbClr val="5874AC"/>
                </a:solidFill>
              </a:rPr>
              <a:t>2020</a:t>
            </a:r>
          </a:p>
          <a:p>
            <a:r>
              <a:rPr lang="cs-CZ" dirty="0">
                <a:solidFill>
                  <a:srgbClr val="5874AC"/>
                </a:solidFill>
              </a:rPr>
              <a:t>International Virtual Conference </a:t>
            </a:r>
            <a:endParaRPr lang="en-NZ" dirty="0">
              <a:solidFill>
                <a:srgbClr val="5874AC"/>
              </a:solidFill>
            </a:endParaRPr>
          </a:p>
          <a:p>
            <a:r>
              <a:rPr lang="cs-CZ" dirty="0">
                <a:solidFill>
                  <a:srgbClr val="5874AC"/>
                </a:solidFill>
              </a:rPr>
              <a:t>Art Education in the Time of Coronavirus, Reflecting on Today, Anticipating Tomorrow</a:t>
            </a:r>
            <a:endParaRPr lang="en-NZ" sz="2400" b="1" dirty="0">
              <a:solidFill>
                <a:srgbClr val="5874AC"/>
              </a:solidFill>
            </a:endParaRPr>
          </a:p>
        </p:txBody>
      </p:sp>
    </p:spTree>
    <p:extLst>
      <p:ext uri="{BB962C8B-B14F-4D97-AF65-F5344CB8AC3E}">
        <p14:creationId xmlns:p14="http://schemas.microsoft.com/office/powerpoint/2010/main" val="2145639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cosilune » Richard Schechner: Performance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74" y="693204"/>
            <a:ext cx="5364162" cy="53641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flipH="1">
            <a:off x="6302374" y="6333067"/>
            <a:ext cx="2370667" cy="338554"/>
          </a:xfrm>
          <a:prstGeom prst="rect">
            <a:avLst/>
          </a:prstGeom>
          <a:noFill/>
        </p:spPr>
        <p:txBody>
          <a:bodyPr wrap="square" rtlCol="0">
            <a:spAutoFit/>
          </a:bodyPr>
          <a:lstStyle/>
          <a:p>
            <a:r>
              <a:rPr lang="en-NZ" sz="1600" dirty="0" err="1"/>
              <a:t>Schechner</a:t>
            </a:r>
            <a:r>
              <a:rPr lang="en-NZ" sz="1600" dirty="0"/>
              <a:t>., 1977 </a:t>
            </a:r>
          </a:p>
        </p:txBody>
      </p:sp>
      <p:sp>
        <p:nvSpPr>
          <p:cNvPr id="4" name="TextBox 3"/>
          <p:cNvSpPr txBox="1"/>
          <p:nvPr/>
        </p:nvSpPr>
        <p:spPr>
          <a:xfrm>
            <a:off x="534391" y="512963"/>
            <a:ext cx="4876800" cy="2862322"/>
          </a:xfrm>
          <a:prstGeom prst="rect">
            <a:avLst/>
          </a:prstGeom>
          <a:noFill/>
        </p:spPr>
        <p:txBody>
          <a:bodyPr wrap="square" rtlCol="0">
            <a:spAutoFit/>
          </a:bodyPr>
          <a:lstStyle/>
          <a:p>
            <a:r>
              <a:rPr lang="en-NZ" dirty="0" err="1"/>
              <a:t>Schechner</a:t>
            </a:r>
            <a:r>
              <a:rPr lang="en-NZ" dirty="0"/>
              <a:t> positions ritual as the source and continuing reference point for theatre and drama</a:t>
            </a:r>
          </a:p>
          <a:p>
            <a:endParaRPr lang="en-NZ" dirty="0"/>
          </a:p>
          <a:p>
            <a:r>
              <a:rPr lang="en-NZ" dirty="0"/>
              <a:t>Ritual is performed,</a:t>
            </a:r>
          </a:p>
          <a:p>
            <a:pPr defTabSz="179388"/>
            <a:r>
              <a:rPr lang="en-NZ" dirty="0"/>
              <a:t>	 it is efficacious</a:t>
            </a:r>
          </a:p>
          <a:p>
            <a:pPr defTabSz="179388"/>
            <a:r>
              <a:rPr lang="en-NZ" dirty="0"/>
              <a:t>		 key elements need to be  precisely enacted</a:t>
            </a:r>
          </a:p>
          <a:p>
            <a:pPr defTabSz="179388"/>
            <a:endParaRPr lang="en-NZ" dirty="0"/>
          </a:p>
          <a:p>
            <a:pPr defTabSz="179388"/>
            <a:r>
              <a:rPr lang="en-NZ" dirty="0"/>
              <a:t>Actors have direct agency</a:t>
            </a:r>
          </a:p>
          <a:p>
            <a:pPr defTabSz="179388"/>
            <a:r>
              <a:rPr lang="en-NZ" dirty="0"/>
              <a:t>Audience is the community of belief and practice</a:t>
            </a:r>
          </a:p>
          <a:p>
            <a:pPr defTabSz="179388"/>
            <a:r>
              <a:rPr lang="en-NZ" dirty="0"/>
              <a:t>Dramatic symbol is central</a:t>
            </a:r>
          </a:p>
        </p:txBody>
      </p:sp>
      <p:sp>
        <p:nvSpPr>
          <p:cNvPr id="5" name="TextBox 4"/>
          <p:cNvSpPr txBox="1"/>
          <p:nvPr/>
        </p:nvSpPr>
        <p:spPr>
          <a:xfrm>
            <a:off x="534391" y="3533016"/>
            <a:ext cx="4726379" cy="1477328"/>
          </a:xfrm>
          <a:prstGeom prst="rect">
            <a:avLst/>
          </a:prstGeom>
          <a:noFill/>
        </p:spPr>
        <p:txBody>
          <a:bodyPr wrap="square" rtlCol="0">
            <a:spAutoFit/>
          </a:bodyPr>
          <a:lstStyle/>
          <a:p>
            <a:r>
              <a:rPr lang="en-NZ" dirty="0"/>
              <a:t>Contemporary solemn rituals:</a:t>
            </a:r>
          </a:p>
          <a:p>
            <a:pPr marL="355600" lvl="1"/>
            <a:r>
              <a:rPr lang="en-NZ" dirty="0"/>
              <a:t>Marriage ceremony </a:t>
            </a:r>
          </a:p>
          <a:p>
            <a:pPr marL="355600" lvl="1"/>
            <a:r>
              <a:rPr lang="en-NZ" dirty="0"/>
              <a:t>Graduation</a:t>
            </a:r>
          </a:p>
          <a:p>
            <a:pPr marL="355600" lvl="1"/>
            <a:r>
              <a:rPr lang="en-NZ" dirty="0"/>
              <a:t>Mass</a:t>
            </a:r>
          </a:p>
          <a:p>
            <a:pPr marL="355600" lvl="1"/>
            <a:r>
              <a:rPr lang="en-NZ" dirty="0" err="1"/>
              <a:t>Powhiri</a:t>
            </a:r>
            <a:r>
              <a:rPr lang="en-NZ" dirty="0"/>
              <a:t> </a:t>
            </a:r>
          </a:p>
        </p:txBody>
      </p:sp>
      <p:sp>
        <p:nvSpPr>
          <p:cNvPr id="6" name="TextBox 5"/>
          <p:cNvSpPr txBox="1"/>
          <p:nvPr/>
        </p:nvSpPr>
        <p:spPr>
          <a:xfrm>
            <a:off x="534391" y="5168075"/>
            <a:ext cx="3265713" cy="1477328"/>
          </a:xfrm>
          <a:prstGeom prst="rect">
            <a:avLst/>
          </a:prstGeom>
          <a:noFill/>
        </p:spPr>
        <p:txBody>
          <a:bodyPr wrap="square" rtlCol="0">
            <a:spAutoFit/>
          </a:bodyPr>
          <a:lstStyle/>
          <a:p>
            <a:r>
              <a:rPr lang="en-NZ" dirty="0"/>
              <a:t>Post-</a:t>
            </a:r>
            <a:r>
              <a:rPr lang="en-NZ" dirty="0" err="1"/>
              <a:t>Covid</a:t>
            </a:r>
            <a:r>
              <a:rPr lang="en-NZ" dirty="0"/>
              <a:t> rituals:</a:t>
            </a:r>
          </a:p>
          <a:p>
            <a:pPr marL="273050"/>
            <a:r>
              <a:rPr lang="en-NZ" dirty="0"/>
              <a:t>Lining up outside supermarket</a:t>
            </a:r>
          </a:p>
          <a:p>
            <a:pPr marL="273050"/>
            <a:r>
              <a:rPr lang="en-NZ" dirty="0"/>
              <a:t>Clicking </a:t>
            </a:r>
            <a:r>
              <a:rPr lang="en-NZ" dirty="0" err="1"/>
              <a:t>Covid</a:t>
            </a:r>
            <a:r>
              <a:rPr lang="en-NZ" dirty="0"/>
              <a:t>-tracer </a:t>
            </a:r>
            <a:r>
              <a:rPr lang="en-NZ" dirty="0" err="1"/>
              <a:t>ap</a:t>
            </a:r>
            <a:endParaRPr lang="en-NZ" dirty="0"/>
          </a:p>
          <a:p>
            <a:pPr marL="273050"/>
            <a:r>
              <a:rPr lang="en-NZ" dirty="0"/>
              <a:t>Handwashing</a:t>
            </a:r>
          </a:p>
        </p:txBody>
      </p:sp>
    </p:spTree>
    <p:extLst>
      <p:ext uri="{BB962C8B-B14F-4D97-AF65-F5344CB8AC3E}">
        <p14:creationId xmlns:p14="http://schemas.microsoft.com/office/powerpoint/2010/main" val="38300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7173" y="2058853"/>
            <a:ext cx="9797263" cy="4383989"/>
          </a:xfrm>
          <a:prstGeom prst="rect">
            <a:avLst/>
          </a:prstGeom>
        </p:spPr>
      </p:pic>
      <p:sp>
        <p:nvSpPr>
          <p:cNvPr id="4" name="TextBox 3"/>
          <p:cNvSpPr txBox="1"/>
          <p:nvPr/>
        </p:nvSpPr>
        <p:spPr>
          <a:xfrm>
            <a:off x="4571999" y="6442842"/>
            <a:ext cx="7746123" cy="276999"/>
          </a:xfrm>
          <a:prstGeom prst="rect">
            <a:avLst/>
          </a:prstGeom>
          <a:noFill/>
        </p:spPr>
        <p:txBody>
          <a:bodyPr wrap="square" rtlCol="0">
            <a:spAutoFit/>
          </a:bodyPr>
          <a:lstStyle/>
          <a:p>
            <a:r>
              <a:rPr lang="en-NZ" sz="1200" dirty="0"/>
              <a:t>Advertisement for </a:t>
            </a:r>
            <a:r>
              <a:rPr lang="en-NZ" sz="1200" i="1" dirty="0"/>
              <a:t>The Seagull, </a:t>
            </a:r>
            <a:r>
              <a:rPr lang="en-NZ" sz="1200" dirty="0"/>
              <a:t>https://www.eventfinda.co.nz/2020/chekhovrs-the-seagull-new-online-version/virtual</a:t>
            </a:r>
          </a:p>
        </p:txBody>
      </p:sp>
      <p:sp>
        <p:nvSpPr>
          <p:cNvPr id="5" name="TextBox 4"/>
          <p:cNvSpPr txBox="1"/>
          <p:nvPr/>
        </p:nvSpPr>
        <p:spPr>
          <a:xfrm>
            <a:off x="304799" y="325821"/>
            <a:ext cx="10615449" cy="830997"/>
          </a:xfrm>
          <a:prstGeom prst="rect">
            <a:avLst/>
          </a:prstGeom>
          <a:noFill/>
        </p:spPr>
        <p:txBody>
          <a:bodyPr wrap="square" rtlCol="0">
            <a:spAutoFit/>
          </a:bodyPr>
          <a:lstStyle/>
          <a:p>
            <a:r>
              <a:rPr lang="en-NZ" sz="2400" dirty="0">
                <a:solidFill>
                  <a:srgbClr val="1F3B73"/>
                </a:solidFill>
              </a:rPr>
              <a:t>Auckland Theatre Company rehearses and performs </a:t>
            </a:r>
            <a:r>
              <a:rPr lang="en-NZ" sz="2400" i="1" dirty="0">
                <a:solidFill>
                  <a:srgbClr val="1F3B73"/>
                </a:solidFill>
              </a:rPr>
              <a:t>The Seagull </a:t>
            </a:r>
            <a:r>
              <a:rPr lang="en-NZ" sz="2400" dirty="0">
                <a:solidFill>
                  <a:srgbClr val="1F3B73"/>
                </a:solidFill>
              </a:rPr>
              <a:t>through Zoom </a:t>
            </a:r>
          </a:p>
          <a:p>
            <a:r>
              <a:rPr lang="en-NZ" sz="2400" dirty="0">
                <a:solidFill>
                  <a:srgbClr val="1F3B73"/>
                </a:solidFill>
              </a:rPr>
              <a:t>exploring isolation and fractured communication</a:t>
            </a:r>
          </a:p>
        </p:txBody>
      </p:sp>
    </p:spTree>
    <p:extLst>
      <p:ext uri="{BB962C8B-B14F-4D97-AF65-F5344CB8AC3E}">
        <p14:creationId xmlns:p14="http://schemas.microsoft.com/office/powerpoint/2010/main" val="160190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04" y="238704"/>
            <a:ext cx="9219758" cy="5815256"/>
          </a:xfrm>
          <a:prstGeom prst="rect">
            <a:avLst/>
          </a:prstGeom>
        </p:spPr>
      </p:pic>
      <p:sp>
        <p:nvSpPr>
          <p:cNvPr id="4" name="TextBox 3"/>
          <p:cNvSpPr txBox="1"/>
          <p:nvPr/>
        </p:nvSpPr>
        <p:spPr>
          <a:xfrm>
            <a:off x="105104" y="6253655"/>
            <a:ext cx="4078014" cy="253916"/>
          </a:xfrm>
          <a:prstGeom prst="rect">
            <a:avLst/>
          </a:prstGeom>
          <a:noFill/>
        </p:spPr>
        <p:txBody>
          <a:bodyPr wrap="square" rtlCol="0">
            <a:spAutoFit/>
          </a:bodyPr>
          <a:lstStyle/>
          <a:p>
            <a:r>
              <a:rPr lang="en-NZ" sz="1050" dirty="0"/>
              <a:t>Stephen </a:t>
            </a:r>
            <a:r>
              <a:rPr lang="en-NZ" sz="1050" dirty="0" err="1"/>
              <a:t>Ttaberner</a:t>
            </a:r>
            <a:r>
              <a:rPr lang="en-NZ" sz="1050" dirty="0"/>
              <a:t> Massive Singlet, https://www.massivesinglet.com/ </a:t>
            </a:r>
          </a:p>
        </p:txBody>
      </p:sp>
      <p:sp>
        <p:nvSpPr>
          <p:cNvPr id="5" name="TextBox 4"/>
          <p:cNvSpPr txBox="1"/>
          <p:nvPr/>
        </p:nvSpPr>
        <p:spPr>
          <a:xfrm>
            <a:off x="9637986" y="483476"/>
            <a:ext cx="2238704" cy="3416320"/>
          </a:xfrm>
          <a:prstGeom prst="rect">
            <a:avLst/>
          </a:prstGeom>
          <a:noFill/>
        </p:spPr>
        <p:txBody>
          <a:bodyPr wrap="square" rtlCol="0">
            <a:spAutoFit/>
          </a:bodyPr>
          <a:lstStyle/>
          <a:p>
            <a:r>
              <a:rPr lang="en-NZ" sz="2400" dirty="0">
                <a:solidFill>
                  <a:srgbClr val="4224B2"/>
                </a:solidFill>
              </a:rPr>
              <a:t>Singing in an international community choir of over 400</a:t>
            </a:r>
          </a:p>
          <a:p>
            <a:endParaRPr lang="en-NZ" sz="2400" dirty="0">
              <a:solidFill>
                <a:srgbClr val="4224B2"/>
              </a:solidFill>
            </a:endParaRPr>
          </a:p>
          <a:p>
            <a:r>
              <a:rPr lang="en-NZ" sz="2400" dirty="0">
                <a:solidFill>
                  <a:srgbClr val="4224B2"/>
                </a:solidFill>
              </a:rPr>
              <a:t>but hard to sing in tune alone in my room</a:t>
            </a:r>
          </a:p>
        </p:txBody>
      </p:sp>
    </p:spTree>
    <p:extLst>
      <p:ext uri="{BB962C8B-B14F-4D97-AF65-F5344CB8AC3E}">
        <p14:creationId xmlns:p14="http://schemas.microsoft.com/office/powerpoint/2010/main" val="251783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716" y="437733"/>
            <a:ext cx="7210370" cy="646331"/>
          </a:xfrm>
          <a:prstGeom prst="rect">
            <a:avLst/>
          </a:prstGeom>
          <a:noFill/>
        </p:spPr>
        <p:txBody>
          <a:bodyPr wrap="square" rtlCol="0">
            <a:spAutoFit/>
          </a:bodyPr>
          <a:lstStyle/>
          <a:p>
            <a:r>
              <a:rPr lang="en-NZ" sz="3600" dirty="0">
                <a:solidFill>
                  <a:srgbClr val="387480"/>
                </a:solidFill>
              </a:rPr>
              <a:t>And after 2020?  Have we finished?</a:t>
            </a:r>
          </a:p>
        </p:txBody>
      </p:sp>
      <p:sp>
        <p:nvSpPr>
          <p:cNvPr id="4" name="TextBox 3"/>
          <p:cNvSpPr txBox="1"/>
          <p:nvPr/>
        </p:nvSpPr>
        <p:spPr>
          <a:xfrm>
            <a:off x="6353163" y="1301310"/>
            <a:ext cx="5454869" cy="830997"/>
          </a:xfrm>
          <a:prstGeom prst="rect">
            <a:avLst/>
          </a:prstGeom>
          <a:noFill/>
        </p:spPr>
        <p:txBody>
          <a:bodyPr wrap="square" rtlCol="0">
            <a:spAutoFit/>
          </a:bodyPr>
          <a:lstStyle/>
          <a:p>
            <a:r>
              <a:rPr lang="en-NZ" sz="2400" dirty="0">
                <a:solidFill>
                  <a:srgbClr val="4224B2"/>
                </a:solidFill>
              </a:rPr>
              <a:t>vaccine perhaps</a:t>
            </a:r>
          </a:p>
          <a:p>
            <a:r>
              <a:rPr lang="en-NZ" sz="2400" dirty="0">
                <a:solidFill>
                  <a:srgbClr val="4224B2"/>
                </a:solidFill>
              </a:rPr>
              <a:t>	but  other  different pandemics?</a:t>
            </a:r>
          </a:p>
        </p:txBody>
      </p:sp>
      <p:sp>
        <p:nvSpPr>
          <p:cNvPr id="6" name="TextBox 5"/>
          <p:cNvSpPr txBox="1"/>
          <p:nvPr/>
        </p:nvSpPr>
        <p:spPr>
          <a:xfrm>
            <a:off x="388095" y="1669307"/>
            <a:ext cx="3609590" cy="738664"/>
          </a:xfrm>
          <a:prstGeom prst="rect">
            <a:avLst/>
          </a:prstGeom>
          <a:noFill/>
        </p:spPr>
        <p:txBody>
          <a:bodyPr wrap="square" rtlCol="0">
            <a:spAutoFit/>
          </a:bodyPr>
          <a:lstStyle/>
          <a:p>
            <a:endParaRPr lang="en-NZ" dirty="0"/>
          </a:p>
          <a:p>
            <a:r>
              <a:rPr lang="en-NZ" sz="2400" dirty="0">
                <a:solidFill>
                  <a:srgbClr val="1A885E"/>
                </a:solidFill>
              </a:rPr>
              <a:t>increasing violent weather   </a:t>
            </a:r>
          </a:p>
        </p:txBody>
      </p:sp>
      <p:sp>
        <p:nvSpPr>
          <p:cNvPr id="7" name="TextBox 6"/>
          <p:cNvSpPr txBox="1"/>
          <p:nvPr/>
        </p:nvSpPr>
        <p:spPr>
          <a:xfrm>
            <a:off x="388095" y="3324208"/>
            <a:ext cx="5707117" cy="461665"/>
          </a:xfrm>
          <a:prstGeom prst="rect">
            <a:avLst/>
          </a:prstGeom>
          <a:noFill/>
        </p:spPr>
        <p:txBody>
          <a:bodyPr wrap="square" rtlCol="0">
            <a:spAutoFit/>
          </a:bodyPr>
          <a:lstStyle/>
          <a:p>
            <a:r>
              <a:rPr lang="en-NZ" sz="2400" dirty="0">
                <a:solidFill>
                  <a:srgbClr val="387480"/>
                </a:solidFill>
              </a:rPr>
              <a:t>growing political divisions</a:t>
            </a:r>
          </a:p>
        </p:txBody>
      </p:sp>
      <p:sp>
        <p:nvSpPr>
          <p:cNvPr id="8" name="TextBox 7"/>
          <p:cNvSpPr txBox="1"/>
          <p:nvPr/>
        </p:nvSpPr>
        <p:spPr>
          <a:xfrm>
            <a:off x="388095" y="4149741"/>
            <a:ext cx="8308429" cy="461665"/>
          </a:xfrm>
          <a:prstGeom prst="rect">
            <a:avLst/>
          </a:prstGeom>
          <a:noFill/>
        </p:spPr>
        <p:txBody>
          <a:bodyPr wrap="square" rtlCol="0">
            <a:spAutoFit/>
          </a:bodyPr>
          <a:lstStyle/>
          <a:p>
            <a:r>
              <a:rPr lang="en-NZ" sz="2400" dirty="0">
                <a:solidFill>
                  <a:srgbClr val="4224B2"/>
                </a:solidFill>
              </a:rPr>
              <a:t>truth  v.  propaganda</a:t>
            </a:r>
          </a:p>
        </p:txBody>
      </p:sp>
      <p:sp>
        <p:nvSpPr>
          <p:cNvPr id="9" name="TextBox 8"/>
          <p:cNvSpPr txBox="1"/>
          <p:nvPr/>
        </p:nvSpPr>
        <p:spPr>
          <a:xfrm>
            <a:off x="388095" y="4936621"/>
            <a:ext cx="7730360" cy="461665"/>
          </a:xfrm>
          <a:prstGeom prst="rect">
            <a:avLst/>
          </a:prstGeom>
          <a:noFill/>
        </p:spPr>
        <p:txBody>
          <a:bodyPr wrap="square" rtlCol="0">
            <a:spAutoFit/>
          </a:bodyPr>
          <a:lstStyle/>
          <a:p>
            <a:r>
              <a:rPr lang="en-NZ" sz="2400" dirty="0">
                <a:solidFill>
                  <a:srgbClr val="387480"/>
                </a:solidFill>
              </a:rPr>
              <a:t>more displacement  of people</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7489" t="29610"/>
          <a:stretch/>
        </p:blipFill>
        <p:spPr>
          <a:xfrm>
            <a:off x="5186379" y="2615687"/>
            <a:ext cx="6740406" cy="3846478"/>
          </a:xfrm>
          <a:prstGeom prst="rect">
            <a:avLst/>
          </a:prstGeom>
        </p:spPr>
      </p:pic>
      <p:sp>
        <p:nvSpPr>
          <p:cNvPr id="11" name="TextBox 10"/>
          <p:cNvSpPr txBox="1"/>
          <p:nvPr/>
        </p:nvSpPr>
        <p:spPr>
          <a:xfrm>
            <a:off x="348424" y="5756052"/>
            <a:ext cx="3214428" cy="738664"/>
          </a:xfrm>
          <a:prstGeom prst="rect">
            <a:avLst/>
          </a:prstGeom>
          <a:noFill/>
        </p:spPr>
        <p:txBody>
          <a:bodyPr wrap="square" rtlCol="0">
            <a:spAutoFit/>
          </a:bodyPr>
          <a:lstStyle/>
          <a:p>
            <a:r>
              <a:rPr lang="en-NZ" sz="2400" dirty="0">
                <a:solidFill>
                  <a:srgbClr val="4224B2"/>
                </a:solidFill>
              </a:rPr>
              <a:t> fluctuating economics </a:t>
            </a:r>
          </a:p>
          <a:p>
            <a:endParaRPr lang="en-NZ" dirty="0"/>
          </a:p>
        </p:txBody>
      </p:sp>
      <p:sp>
        <p:nvSpPr>
          <p:cNvPr id="12" name="TextBox 11"/>
          <p:cNvSpPr txBox="1"/>
          <p:nvPr/>
        </p:nvSpPr>
        <p:spPr>
          <a:xfrm>
            <a:off x="388095" y="2587173"/>
            <a:ext cx="2422256" cy="461665"/>
          </a:xfrm>
          <a:prstGeom prst="rect">
            <a:avLst/>
          </a:prstGeom>
          <a:noFill/>
        </p:spPr>
        <p:txBody>
          <a:bodyPr wrap="square" rtlCol="0">
            <a:spAutoFit/>
          </a:bodyPr>
          <a:lstStyle/>
          <a:p>
            <a:r>
              <a:rPr lang="en-NZ" sz="2400" dirty="0">
                <a:solidFill>
                  <a:schemeClr val="tx2">
                    <a:lumMod val="50000"/>
                  </a:schemeClr>
                </a:solidFill>
              </a:rPr>
              <a:t>more fires </a:t>
            </a:r>
          </a:p>
        </p:txBody>
      </p:sp>
    </p:spTree>
    <p:extLst>
      <p:ext uri="{BB962C8B-B14F-4D97-AF65-F5344CB8AC3E}">
        <p14:creationId xmlns:p14="http://schemas.microsoft.com/office/powerpoint/2010/main" val="257431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rgbClr val="FFFAE1"/>
            </a:gs>
            <a:gs pos="18000">
              <a:srgbClr val="E7F2FD"/>
            </a:gs>
            <a:gs pos="89000">
              <a:srgbClr val="EDF5F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6" descr="takau"/>
          <p:cNvPicPr>
            <a:picLocks noChangeAspect="1" noChangeArrowheads="1"/>
          </p:cNvPicPr>
          <p:nvPr/>
        </p:nvPicPr>
        <p:blipFill rotWithShape="1">
          <a:blip r:embed="rId2" cstate="print">
            <a:lum bright="12000"/>
            <a:extLst>
              <a:ext uri="{28A0092B-C50C-407E-A947-70E740481C1C}">
                <a14:useLocalDpi xmlns:a14="http://schemas.microsoft.com/office/drawing/2010/main" val="0"/>
              </a:ext>
            </a:extLst>
          </a:blip>
          <a:srcRect/>
          <a:stretch/>
        </p:blipFill>
        <p:spPr bwMode="auto">
          <a:xfrm>
            <a:off x="442540" y="356258"/>
            <a:ext cx="7611658" cy="464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77747" y="744092"/>
            <a:ext cx="2481942" cy="3416320"/>
          </a:xfrm>
          <a:prstGeom prst="rect">
            <a:avLst/>
          </a:prstGeom>
          <a:noFill/>
        </p:spPr>
        <p:txBody>
          <a:bodyPr wrap="square" rtlCol="0">
            <a:spAutoFit/>
          </a:bodyPr>
          <a:lstStyle/>
          <a:p>
            <a:r>
              <a:rPr lang="en-NZ" sz="2400" dirty="0">
                <a:solidFill>
                  <a:srgbClr val="1F3B73"/>
                </a:solidFill>
              </a:rPr>
              <a:t>We use art in education </a:t>
            </a:r>
          </a:p>
          <a:p>
            <a:r>
              <a:rPr lang="en-NZ" sz="2400" dirty="0">
                <a:solidFill>
                  <a:srgbClr val="1F3B73"/>
                </a:solidFill>
              </a:rPr>
              <a:t>to understand what’s happening, to make meaning in the face of problems, </a:t>
            </a:r>
          </a:p>
          <a:p>
            <a:r>
              <a:rPr lang="en-NZ" sz="2400" dirty="0">
                <a:solidFill>
                  <a:srgbClr val="1F3B73"/>
                </a:solidFill>
              </a:rPr>
              <a:t>to explore ways of making change</a:t>
            </a:r>
          </a:p>
        </p:txBody>
      </p:sp>
      <p:sp>
        <p:nvSpPr>
          <p:cNvPr id="5" name="TextBox 4"/>
          <p:cNvSpPr txBox="1"/>
          <p:nvPr/>
        </p:nvSpPr>
        <p:spPr>
          <a:xfrm>
            <a:off x="442540" y="5284521"/>
            <a:ext cx="8716488" cy="1477328"/>
          </a:xfrm>
          <a:prstGeom prst="rect">
            <a:avLst/>
          </a:prstGeom>
          <a:noFill/>
        </p:spPr>
        <p:txBody>
          <a:bodyPr wrap="square" rtlCol="0">
            <a:spAutoFit/>
          </a:bodyPr>
          <a:lstStyle/>
          <a:p>
            <a:r>
              <a:rPr lang="en-NZ" altLang="en-US" sz="2400" dirty="0">
                <a:solidFill>
                  <a:srgbClr val="387480"/>
                </a:solidFill>
              </a:rPr>
              <a:t>we are body, as well as mind </a:t>
            </a:r>
          </a:p>
          <a:p>
            <a:r>
              <a:rPr lang="en-NZ" altLang="en-US" sz="2400" dirty="0">
                <a:solidFill>
                  <a:srgbClr val="387480"/>
                </a:solidFill>
              </a:rPr>
              <a:t>we know &amp; communicate through all our senses, not just words</a:t>
            </a:r>
          </a:p>
          <a:p>
            <a:r>
              <a:rPr lang="en-NZ" altLang="en-US" sz="2400" dirty="0">
                <a:solidFill>
                  <a:srgbClr val="387480"/>
                </a:solidFill>
              </a:rPr>
              <a:t>we </a:t>
            </a:r>
            <a:r>
              <a:rPr lang="en-NZ" altLang="en-US" sz="2400" i="1" dirty="0">
                <a:solidFill>
                  <a:srgbClr val="387480"/>
                </a:solidFill>
              </a:rPr>
              <a:t>know</a:t>
            </a:r>
            <a:r>
              <a:rPr lang="en-NZ" altLang="en-US" sz="2400" dirty="0">
                <a:solidFill>
                  <a:srgbClr val="387480"/>
                </a:solidFill>
              </a:rPr>
              <a:t> things in other ways than intellectual </a:t>
            </a:r>
          </a:p>
          <a:p>
            <a:endParaRPr lang="en-NZ" dirty="0"/>
          </a:p>
        </p:txBody>
      </p:sp>
    </p:spTree>
    <p:extLst>
      <p:ext uri="{BB962C8B-B14F-4D97-AF65-F5344CB8AC3E}">
        <p14:creationId xmlns:p14="http://schemas.microsoft.com/office/powerpoint/2010/main" val="391741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5861" y="570954"/>
            <a:ext cx="8889430" cy="1554271"/>
            <a:chOff x="751673" y="693683"/>
            <a:chExt cx="4150838" cy="1554271"/>
          </a:xfrm>
        </p:grpSpPr>
        <p:sp>
          <p:nvSpPr>
            <p:cNvPr id="2" name="TextBox 1"/>
            <p:cNvSpPr txBox="1"/>
            <p:nvPr/>
          </p:nvSpPr>
          <p:spPr>
            <a:xfrm>
              <a:off x="751673" y="693683"/>
              <a:ext cx="1041822" cy="954107"/>
            </a:xfrm>
            <a:prstGeom prst="rect">
              <a:avLst/>
            </a:prstGeom>
            <a:noFill/>
          </p:spPr>
          <p:txBody>
            <a:bodyPr wrap="square" rtlCol="0">
              <a:spAutoFit/>
            </a:bodyPr>
            <a:lstStyle/>
            <a:p>
              <a:r>
                <a:rPr lang="en-NZ" sz="2800" dirty="0">
                  <a:solidFill>
                    <a:srgbClr val="376581"/>
                  </a:solidFill>
                </a:rPr>
                <a:t>what values  what skills </a:t>
              </a:r>
            </a:p>
          </p:txBody>
        </p:sp>
        <p:sp>
          <p:nvSpPr>
            <p:cNvPr id="3" name="TextBox 2"/>
            <p:cNvSpPr txBox="1"/>
            <p:nvPr/>
          </p:nvSpPr>
          <p:spPr>
            <a:xfrm>
              <a:off x="1707366" y="924515"/>
              <a:ext cx="3195145" cy="1323439"/>
            </a:xfrm>
            <a:prstGeom prst="rect">
              <a:avLst/>
            </a:prstGeom>
            <a:noFill/>
          </p:spPr>
          <p:txBody>
            <a:bodyPr wrap="square" rtlCol="0">
              <a:spAutoFit/>
            </a:bodyPr>
            <a:lstStyle/>
            <a:p>
              <a:r>
                <a:rPr lang="en-NZ" sz="2800" dirty="0">
                  <a:solidFill>
                    <a:srgbClr val="376581"/>
                  </a:solidFill>
                </a:rPr>
                <a:t>do our young people need to face the future? </a:t>
              </a:r>
            </a:p>
            <a:p>
              <a:endParaRPr lang="en-NZ" sz="2400" dirty="0">
                <a:solidFill>
                  <a:srgbClr val="376581"/>
                </a:solidFill>
              </a:endParaRPr>
            </a:p>
          </p:txBody>
        </p:sp>
      </p:grpSp>
      <p:sp>
        <p:nvSpPr>
          <p:cNvPr id="6" name="TextBox 5"/>
          <p:cNvSpPr txBox="1"/>
          <p:nvPr/>
        </p:nvSpPr>
        <p:spPr>
          <a:xfrm>
            <a:off x="5885793" y="2196662"/>
            <a:ext cx="3846786" cy="1200329"/>
          </a:xfrm>
          <a:prstGeom prst="rect">
            <a:avLst/>
          </a:prstGeom>
          <a:noFill/>
        </p:spPr>
        <p:txBody>
          <a:bodyPr wrap="square" rtlCol="0">
            <a:spAutoFit/>
          </a:bodyPr>
          <a:lstStyle/>
          <a:p>
            <a:r>
              <a:rPr lang="en-NZ" dirty="0"/>
              <a:t>team work</a:t>
            </a:r>
          </a:p>
          <a:p>
            <a:r>
              <a:rPr lang="en-NZ" dirty="0"/>
              <a:t>ability to see things differently</a:t>
            </a:r>
          </a:p>
          <a:p>
            <a:endParaRPr lang="en-NZ" dirty="0"/>
          </a:p>
          <a:p>
            <a:r>
              <a:rPr lang="en-NZ" dirty="0"/>
              <a:t> </a:t>
            </a:r>
          </a:p>
        </p:txBody>
      </p:sp>
      <p:pic>
        <p:nvPicPr>
          <p:cNvPr id="9" name="Picture 7" descr="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6765" y="2339535"/>
            <a:ext cx="5434013" cy="38655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5861" y="1965829"/>
            <a:ext cx="4071769" cy="830997"/>
          </a:xfrm>
          <a:prstGeom prst="rect">
            <a:avLst/>
          </a:prstGeom>
          <a:noFill/>
        </p:spPr>
        <p:txBody>
          <a:bodyPr wrap="square" rtlCol="0">
            <a:spAutoFit/>
          </a:bodyPr>
          <a:lstStyle/>
          <a:p>
            <a:r>
              <a:rPr lang="en-NZ" sz="2400" dirty="0">
                <a:solidFill>
                  <a:srgbClr val="28166C"/>
                </a:solidFill>
              </a:rPr>
              <a:t>preserve capacity to share, love, empathise </a:t>
            </a:r>
          </a:p>
        </p:txBody>
      </p:sp>
      <p:sp>
        <p:nvSpPr>
          <p:cNvPr id="11" name="TextBox 10"/>
          <p:cNvSpPr txBox="1"/>
          <p:nvPr/>
        </p:nvSpPr>
        <p:spPr>
          <a:xfrm>
            <a:off x="725861" y="3092057"/>
            <a:ext cx="3313216" cy="830997"/>
          </a:xfrm>
          <a:prstGeom prst="rect">
            <a:avLst/>
          </a:prstGeom>
          <a:noFill/>
        </p:spPr>
        <p:txBody>
          <a:bodyPr wrap="square" rtlCol="0">
            <a:spAutoFit/>
          </a:bodyPr>
          <a:lstStyle/>
          <a:p>
            <a:r>
              <a:rPr lang="en-NZ" sz="2400" dirty="0">
                <a:solidFill>
                  <a:srgbClr val="376581"/>
                </a:solidFill>
              </a:rPr>
              <a:t>evolve  flexibility and resilience</a:t>
            </a:r>
          </a:p>
        </p:txBody>
      </p:sp>
      <p:sp>
        <p:nvSpPr>
          <p:cNvPr id="13" name="TextBox 12"/>
          <p:cNvSpPr txBox="1"/>
          <p:nvPr/>
        </p:nvSpPr>
        <p:spPr>
          <a:xfrm>
            <a:off x="725861" y="4209087"/>
            <a:ext cx="2829262" cy="830997"/>
          </a:xfrm>
          <a:prstGeom prst="rect">
            <a:avLst/>
          </a:prstGeom>
          <a:noFill/>
        </p:spPr>
        <p:txBody>
          <a:bodyPr wrap="square" rtlCol="0">
            <a:spAutoFit/>
          </a:bodyPr>
          <a:lstStyle/>
          <a:p>
            <a:r>
              <a:rPr lang="en-NZ" sz="2400" dirty="0">
                <a:solidFill>
                  <a:srgbClr val="28166C"/>
                </a:solidFill>
              </a:rPr>
              <a:t>retain sense of team and community</a:t>
            </a:r>
          </a:p>
        </p:txBody>
      </p:sp>
      <p:sp>
        <p:nvSpPr>
          <p:cNvPr id="14" name="TextBox 13"/>
          <p:cNvSpPr txBox="1"/>
          <p:nvPr/>
        </p:nvSpPr>
        <p:spPr>
          <a:xfrm>
            <a:off x="725861" y="5326117"/>
            <a:ext cx="3443844" cy="830997"/>
          </a:xfrm>
          <a:prstGeom prst="rect">
            <a:avLst/>
          </a:prstGeom>
          <a:noFill/>
        </p:spPr>
        <p:txBody>
          <a:bodyPr wrap="square" rtlCol="0">
            <a:spAutoFit/>
          </a:bodyPr>
          <a:lstStyle/>
          <a:p>
            <a:r>
              <a:rPr lang="en-NZ" sz="2400" dirty="0">
                <a:solidFill>
                  <a:srgbClr val="376581"/>
                </a:solidFill>
              </a:rPr>
              <a:t>develop criticality and ingenuity </a:t>
            </a:r>
          </a:p>
        </p:txBody>
      </p:sp>
    </p:spTree>
    <p:extLst>
      <p:ext uri="{BB962C8B-B14F-4D97-AF65-F5344CB8AC3E}">
        <p14:creationId xmlns:p14="http://schemas.microsoft.com/office/powerpoint/2010/main" val="302683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AE1"/>
            </a:gs>
            <a:gs pos="78000">
              <a:srgbClr val="F5F9FD"/>
            </a:gs>
          </a:gsLst>
          <a:path path="circle">
            <a:fillToRect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578069" y="493986"/>
            <a:ext cx="8429297" cy="800219"/>
          </a:xfrm>
          <a:prstGeom prst="rect">
            <a:avLst/>
          </a:prstGeom>
          <a:noFill/>
        </p:spPr>
        <p:txBody>
          <a:bodyPr wrap="square" rtlCol="0">
            <a:spAutoFit/>
          </a:bodyPr>
          <a:lstStyle/>
          <a:p>
            <a:r>
              <a:rPr lang="en-NZ" sz="2800" dirty="0">
                <a:solidFill>
                  <a:srgbClr val="28166C"/>
                </a:solidFill>
              </a:rPr>
              <a:t>What drama offers for teaching and learning </a:t>
            </a:r>
          </a:p>
          <a:p>
            <a:r>
              <a:rPr lang="en-NZ" dirty="0"/>
              <a:t> </a:t>
            </a:r>
          </a:p>
        </p:txBody>
      </p:sp>
      <p:sp>
        <p:nvSpPr>
          <p:cNvPr id="3" name="TextBox 2"/>
          <p:cNvSpPr txBox="1"/>
          <p:nvPr/>
        </p:nvSpPr>
        <p:spPr>
          <a:xfrm>
            <a:off x="578069" y="1889374"/>
            <a:ext cx="5668352" cy="3416320"/>
          </a:xfrm>
          <a:prstGeom prst="rect">
            <a:avLst/>
          </a:prstGeom>
          <a:noFill/>
        </p:spPr>
        <p:txBody>
          <a:bodyPr wrap="square" rtlCol="0">
            <a:spAutoFit/>
          </a:bodyPr>
          <a:lstStyle/>
          <a:p>
            <a:pPr>
              <a:lnSpc>
                <a:spcPct val="150000"/>
              </a:lnSpc>
            </a:pPr>
            <a:r>
              <a:rPr lang="en-US" altLang="en-US" sz="2400" dirty="0">
                <a:solidFill>
                  <a:srgbClr val="28166C"/>
                </a:solidFill>
              </a:rPr>
              <a:t>agency</a:t>
            </a:r>
          </a:p>
          <a:p>
            <a:pPr>
              <a:lnSpc>
                <a:spcPct val="150000"/>
              </a:lnSpc>
            </a:pPr>
            <a:r>
              <a:rPr lang="en-US" altLang="en-US" sz="2400" dirty="0">
                <a:solidFill>
                  <a:srgbClr val="376581"/>
                </a:solidFill>
              </a:rPr>
              <a:t>exploration &amp; management of role</a:t>
            </a:r>
          </a:p>
          <a:p>
            <a:pPr>
              <a:lnSpc>
                <a:spcPct val="150000"/>
              </a:lnSpc>
            </a:pPr>
            <a:r>
              <a:rPr lang="en-US" altLang="en-US" sz="2400" dirty="0">
                <a:solidFill>
                  <a:srgbClr val="28166C"/>
                </a:solidFill>
              </a:rPr>
              <a:t>framing of conflict</a:t>
            </a:r>
          </a:p>
          <a:p>
            <a:pPr>
              <a:lnSpc>
                <a:spcPct val="150000"/>
              </a:lnSpc>
            </a:pPr>
            <a:r>
              <a:rPr lang="en-US" altLang="en-US" sz="2400" dirty="0">
                <a:solidFill>
                  <a:srgbClr val="376581"/>
                </a:solidFill>
              </a:rPr>
              <a:t>strategies of analysis &amp; deconstruction</a:t>
            </a:r>
          </a:p>
          <a:p>
            <a:pPr>
              <a:lnSpc>
                <a:spcPct val="150000"/>
              </a:lnSpc>
            </a:pPr>
            <a:r>
              <a:rPr lang="en-US" altLang="en-US" sz="2400" dirty="0">
                <a:solidFill>
                  <a:srgbClr val="28166C"/>
                </a:solidFill>
              </a:rPr>
              <a:t>group work, commitment, focus</a:t>
            </a:r>
          </a:p>
          <a:p>
            <a:pPr>
              <a:lnSpc>
                <a:spcPct val="150000"/>
              </a:lnSpc>
            </a:pPr>
            <a:r>
              <a:rPr lang="en-US" altLang="en-US" sz="2400" dirty="0">
                <a:solidFill>
                  <a:srgbClr val="376581"/>
                </a:solidFill>
              </a:rPr>
              <a:t>performance/ pre-</a:t>
            </a:r>
            <a:r>
              <a:rPr lang="en-US" altLang="en-US" sz="2400" dirty="0" err="1">
                <a:solidFill>
                  <a:srgbClr val="376581"/>
                </a:solidFill>
              </a:rPr>
              <a:t>formance</a:t>
            </a:r>
            <a:endParaRPr lang="en-US" altLang="en-US" sz="2400" dirty="0">
              <a:solidFill>
                <a:srgbClr val="376581"/>
              </a:solidFill>
            </a:endParaRPr>
          </a:p>
        </p:txBody>
      </p:sp>
      <p:sp>
        <p:nvSpPr>
          <p:cNvPr id="6" name="TextBox 5"/>
          <p:cNvSpPr txBox="1"/>
          <p:nvPr/>
        </p:nvSpPr>
        <p:spPr>
          <a:xfrm>
            <a:off x="578069" y="1191965"/>
            <a:ext cx="6760882" cy="461665"/>
          </a:xfrm>
          <a:prstGeom prst="rect">
            <a:avLst/>
          </a:prstGeom>
          <a:noFill/>
        </p:spPr>
        <p:txBody>
          <a:bodyPr wrap="square" rtlCol="0">
            <a:spAutoFit/>
          </a:bodyPr>
          <a:lstStyle/>
          <a:p>
            <a:r>
              <a:rPr lang="en-NZ" sz="2400" dirty="0">
                <a:solidFill>
                  <a:srgbClr val="C00000"/>
                </a:solidFill>
              </a:rPr>
              <a:t> experiential, imagined, visceral, enacted </a:t>
            </a:r>
          </a:p>
        </p:txBody>
      </p:sp>
      <p:pic>
        <p:nvPicPr>
          <p:cNvPr id="7" name="Picture 7" desc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7709" y="325087"/>
            <a:ext cx="4246419" cy="639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217" y="1664244"/>
            <a:ext cx="5955070" cy="1631216"/>
          </a:xfrm>
          <a:prstGeom prst="rect">
            <a:avLst/>
          </a:prstGeom>
          <a:noFill/>
        </p:spPr>
        <p:txBody>
          <a:bodyPr wrap="square" rtlCol="0">
            <a:spAutoFit/>
          </a:bodyPr>
          <a:lstStyle/>
          <a:p>
            <a:r>
              <a:rPr lang="en-NZ" sz="2000" dirty="0">
                <a:solidFill>
                  <a:schemeClr val="accent1">
                    <a:lumMod val="50000"/>
                  </a:schemeClr>
                </a:solidFill>
              </a:rPr>
              <a:t>Many of our drama activities are blocked:  </a:t>
            </a:r>
          </a:p>
          <a:p>
            <a:pPr defTabSz="355600"/>
            <a:r>
              <a:rPr lang="en-NZ" sz="2000" dirty="0">
                <a:solidFill>
                  <a:schemeClr val="accent1">
                    <a:lumMod val="50000"/>
                  </a:schemeClr>
                </a:solidFill>
              </a:rPr>
              <a:t>  	schools shut or reduced activities</a:t>
            </a:r>
          </a:p>
          <a:p>
            <a:pPr defTabSz="355600"/>
            <a:r>
              <a:rPr lang="en-NZ" sz="2000" dirty="0">
                <a:solidFill>
                  <a:schemeClr val="accent1">
                    <a:lumMod val="50000"/>
                  </a:schemeClr>
                </a:solidFill>
              </a:rPr>
              <a:t>	clubs, youth groups shut </a:t>
            </a:r>
          </a:p>
          <a:p>
            <a:r>
              <a:rPr lang="en-NZ" sz="2000" dirty="0">
                <a:solidFill>
                  <a:schemeClr val="accent1">
                    <a:lumMod val="50000"/>
                  </a:schemeClr>
                </a:solidFill>
              </a:rPr>
              <a:t>      no touching</a:t>
            </a:r>
          </a:p>
          <a:p>
            <a:r>
              <a:rPr lang="en-NZ" sz="2000" dirty="0">
                <a:solidFill>
                  <a:schemeClr val="accent1">
                    <a:lumMod val="50000"/>
                  </a:schemeClr>
                </a:solidFill>
              </a:rPr>
              <a:t>      masked faces and muffled voices</a:t>
            </a:r>
            <a:r>
              <a:rPr lang="en-NZ" dirty="0">
                <a:solidFill>
                  <a:schemeClr val="accent1">
                    <a:lumMod val="50000"/>
                  </a:schemeClr>
                </a:solidFill>
              </a:rPr>
              <a:t>	</a:t>
            </a:r>
          </a:p>
        </p:txBody>
      </p:sp>
      <p:pic>
        <p:nvPicPr>
          <p:cNvPr id="3"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l="9550"/>
          <a:stretch>
            <a:fillRect/>
          </a:stretch>
        </p:blipFill>
        <p:spPr>
          <a:xfrm>
            <a:off x="6614555" y="5268440"/>
            <a:ext cx="1555668" cy="1178938"/>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pic>
      <p:pic>
        <p:nvPicPr>
          <p:cNvPr id="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572994" y="710794"/>
            <a:ext cx="5202197" cy="3901648"/>
          </a:xfrm>
          <a:prstGeom prst="rect">
            <a:avLst/>
          </a:prstGeom>
          <a:noFill/>
          <a:ln/>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45845" y="5290274"/>
            <a:ext cx="1670907" cy="115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2575" y="4111068"/>
            <a:ext cx="5543696" cy="1631216"/>
          </a:xfrm>
          <a:prstGeom prst="rect">
            <a:avLst/>
          </a:prstGeom>
          <a:noFill/>
        </p:spPr>
        <p:txBody>
          <a:bodyPr wrap="square" rtlCol="0">
            <a:spAutoFit/>
          </a:bodyPr>
          <a:lstStyle/>
          <a:p>
            <a:r>
              <a:rPr lang="en-NZ" sz="2000" dirty="0">
                <a:solidFill>
                  <a:srgbClr val="376581"/>
                </a:solidFill>
              </a:rPr>
              <a:t>In lockdown,  not easily:</a:t>
            </a:r>
          </a:p>
          <a:p>
            <a:pPr marL="176213"/>
            <a:r>
              <a:rPr lang="en-NZ" sz="2000" dirty="0">
                <a:solidFill>
                  <a:srgbClr val="376581"/>
                </a:solidFill>
              </a:rPr>
              <a:t>Drama is an interactive, physical &amp;  social art medium </a:t>
            </a:r>
          </a:p>
          <a:p>
            <a:pPr marL="176213"/>
            <a:r>
              <a:rPr lang="en-NZ" sz="2000" dirty="0">
                <a:solidFill>
                  <a:srgbClr val="376581"/>
                </a:solidFill>
              </a:rPr>
              <a:t>Teaching through drama is interactive &amp; reactive</a:t>
            </a:r>
          </a:p>
          <a:p>
            <a:pPr marL="176213"/>
            <a:r>
              <a:rPr lang="en-NZ" sz="2000" dirty="0">
                <a:solidFill>
                  <a:srgbClr val="376581"/>
                </a:solidFill>
              </a:rPr>
              <a:t>On-going analytic reflection is key part of process</a:t>
            </a:r>
          </a:p>
        </p:txBody>
      </p:sp>
      <p:pic>
        <p:nvPicPr>
          <p:cNvPr id="7" name="Picture 2" descr="\\canterbury.ac.nz\system\staff5homes\jgr85\my documents\Documents\Research &amp; Confer\2012\Liverpool  with Nick Owens\Aspire Day 1 web gallery\Aspire Day 1 web gallery\Aspire Day1 web gallery\content\images\large\_IGP624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15418" y="5290274"/>
            <a:ext cx="1317351" cy="11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9499" y="5742284"/>
            <a:ext cx="5593824" cy="707886"/>
          </a:xfrm>
          <a:prstGeom prst="rect">
            <a:avLst/>
          </a:prstGeom>
          <a:noFill/>
        </p:spPr>
        <p:txBody>
          <a:bodyPr wrap="square" rtlCol="0">
            <a:spAutoFit/>
          </a:bodyPr>
          <a:lstStyle/>
          <a:p>
            <a:pPr marL="273050"/>
            <a:r>
              <a:rPr lang="en-NZ" sz="2000" dirty="0">
                <a:solidFill>
                  <a:srgbClr val="376581"/>
                </a:solidFill>
              </a:rPr>
              <a:t>Masked and socially isolated?:  Yes, but will take rethinking: </a:t>
            </a:r>
          </a:p>
        </p:txBody>
      </p:sp>
      <p:sp>
        <p:nvSpPr>
          <p:cNvPr id="10" name="TextBox 9"/>
          <p:cNvSpPr txBox="1"/>
          <p:nvPr/>
        </p:nvSpPr>
        <p:spPr>
          <a:xfrm>
            <a:off x="486888" y="463915"/>
            <a:ext cx="5593824" cy="1200329"/>
          </a:xfrm>
          <a:prstGeom prst="rect">
            <a:avLst/>
          </a:prstGeom>
          <a:noFill/>
        </p:spPr>
        <p:txBody>
          <a:bodyPr wrap="square" rtlCol="0">
            <a:spAutoFit/>
          </a:bodyPr>
          <a:lstStyle/>
          <a:p>
            <a:r>
              <a:rPr lang="en-NZ" sz="2400" dirty="0">
                <a:solidFill>
                  <a:srgbClr val="28166C"/>
                </a:solidFill>
              </a:rPr>
              <a:t>When we are shut inside, how can we use  drama to deal with what is going on outside?</a:t>
            </a:r>
          </a:p>
        </p:txBody>
      </p:sp>
      <p:sp>
        <p:nvSpPr>
          <p:cNvPr id="11" name="TextBox 10"/>
          <p:cNvSpPr txBox="1"/>
          <p:nvPr/>
        </p:nvSpPr>
        <p:spPr>
          <a:xfrm>
            <a:off x="368135" y="3295460"/>
            <a:ext cx="5712577" cy="984885"/>
          </a:xfrm>
          <a:prstGeom prst="rect">
            <a:avLst/>
          </a:prstGeom>
          <a:noFill/>
        </p:spPr>
        <p:txBody>
          <a:bodyPr wrap="square" rtlCol="0">
            <a:spAutoFit/>
          </a:bodyPr>
          <a:lstStyle/>
          <a:p>
            <a:r>
              <a:rPr lang="en-NZ" sz="2000" i="1" dirty="0">
                <a:solidFill>
                  <a:srgbClr val="28166C"/>
                </a:solidFill>
              </a:rPr>
              <a:t>Is it possible to work with the elements &amp; tools of drama for teaching when we are socially isolated?  </a:t>
            </a:r>
          </a:p>
          <a:p>
            <a:endParaRPr lang="en-NZ" dirty="0"/>
          </a:p>
        </p:txBody>
      </p:sp>
    </p:spTree>
    <p:extLst>
      <p:ext uri="{BB962C8B-B14F-4D97-AF65-F5344CB8AC3E}">
        <p14:creationId xmlns:p14="http://schemas.microsoft.com/office/powerpoint/2010/main" val="329867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p:cNvSpPr/>
          <p:nvPr/>
        </p:nvSpPr>
        <p:spPr>
          <a:xfrm rot="1139283">
            <a:off x="4197356" y="2080892"/>
            <a:ext cx="1296144" cy="1296144"/>
          </a:xfrm>
          <a:prstGeom prst="trapezoid">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Improv</a:t>
            </a:r>
          </a:p>
          <a:p>
            <a:pPr algn="ctr"/>
            <a:r>
              <a:rPr lang="mi-NZ" sz="1600" dirty="0">
                <a:solidFill>
                  <a:schemeClr val="tx1"/>
                </a:solidFill>
              </a:rPr>
              <a:t>devising</a:t>
            </a:r>
            <a:endParaRPr lang="en-NZ" sz="1600" dirty="0">
              <a:solidFill>
                <a:schemeClr val="tx1"/>
              </a:solidFill>
            </a:endParaRPr>
          </a:p>
        </p:txBody>
      </p:sp>
      <p:sp>
        <p:nvSpPr>
          <p:cNvPr id="6" name="Trapezoid 5"/>
          <p:cNvSpPr/>
          <p:nvPr/>
        </p:nvSpPr>
        <p:spPr>
          <a:xfrm rot="2921804">
            <a:off x="3088716" y="1365851"/>
            <a:ext cx="1296144" cy="1296144"/>
          </a:xfrm>
          <a:prstGeom prst="trapezoid">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Body</a:t>
            </a:r>
          </a:p>
          <a:p>
            <a:pPr algn="ctr"/>
            <a:r>
              <a:rPr lang="mi-NZ" sz="1600" dirty="0">
                <a:solidFill>
                  <a:schemeClr val="tx1"/>
                </a:solidFill>
              </a:rPr>
              <a:t>Voice</a:t>
            </a:r>
            <a:endParaRPr lang="en-NZ" sz="1600" dirty="0">
              <a:solidFill>
                <a:schemeClr val="tx1"/>
              </a:solidFill>
            </a:endParaRPr>
          </a:p>
        </p:txBody>
      </p:sp>
      <p:sp>
        <p:nvSpPr>
          <p:cNvPr id="7" name="Trapezoid 6"/>
          <p:cNvSpPr/>
          <p:nvPr/>
        </p:nvSpPr>
        <p:spPr>
          <a:xfrm>
            <a:off x="5464593" y="2252128"/>
            <a:ext cx="1296144" cy="1296144"/>
          </a:xfrm>
          <a:prstGeom prst="trapezoid">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Process drama</a:t>
            </a:r>
            <a:endParaRPr lang="en-NZ" sz="1600" dirty="0">
              <a:solidFill>
                <a:schemeClr val="tx1"/>
              </a:solidFill>
            </a:endParaRPr>
          </a:p>
        </p:txBody>
      </p:sp>
      <p:sp>
        <p:nvSpPr>
          <p:cNvPr id="8" name="Trapezoid 7"/>
          <p:cNvSpPr/>
          <p:nvPr/>
        </p:nvSpPr>
        <p:spPr>
          <a:xfrm rot="20479279">
            <a:off x="6773474" y="2078710"/>
            <a:ext cx="1296144" cy="1296144"/>
          </a:xfrm>
          <a:prstGeom prst="trapezoid">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Script </a:t>
            </a:r>
          </a:p>
          <a:p>
            <a:pPr algn="ctr"/>
            <a:r>
              <a:rPr lang="mi-NZ" sz="1600" dirty="0">
                <a:solidFill>
                  <a:schemeClr val="tx1"/>
                </a:solidFill>
              </a:rPr>
              <a:t>Theatre cannon</a:t>
            </a:r>
            <a:endParaRPr lang="en-NZ" sz="1600" dirty="0">
              <a:solidFill>
                <a:schemeClr val="tx1"/>
              </a:solidFill>
            </a:endParaRPr>
          </a:p>
        </p:txBody>
      </p:sp>
      <p:sp>
        <p:nvSpPr>
          <p:cNvPr id="9" name="Trapezoid 8"/>
          <p:cNvSpPr/>
          <p:nvPr/>
        </p:nvSpPr>
        <p:spPr>
          <a:xfrm rot="18523458">
            <a:off x="7786467" y="1351133"/>
            <a:ext cx="1296144" cy="1296144"/>
          </a:xfrm>
          <a:prstGeom prst="trapezoid">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solidFill>
                  <a:schemeClr val="tx1"/>
                </a:solidFill>
              </a:rPr>
              <a:t>Ritual</a:t>
            </a:r>
            <a:endParaRPr lang="en-NZ" dirty="0">
              <a:solidFill>
                <a:schemeClr val="tx1"/>
              </a:solidFill>
            </a:endParaRPr>
          </a:p>
        </p:txBody>
      </p:sp>
      <p:sp>
        <p:nvSpPr>
          <p:cNvPr id="10" name="Oval 9"/>
          <p:cNvSpPr/>
          <p:nvPr/>
        </p:nvSpPr>
        <p:spPr>
          <a:xfrm>
            <a:off x="3695536" y="764705"/>
            <a:ext cx="4752528" cy="964681"/>
          </a:xfrm>
          <a:custGeom>
            <a:avLst/>
            <a:gdLst>
              <a:gd name="connsiteX0" fmla="*/ 0 w 3240360"/>
              <a:gd name="connsiteY0" fmla="*/ 504056 h 1008112"/>
              <a:gd name="connsiteX1" fmla="*/ 1620180 w 3240360"/>
              <a:gd name="connsiteY1" fmla="*/ 0 h 1008112"/>
              <a:gd name="connsiteX2" fmla="*/ 3240360 w 3240360"/>
              <a:gd name="connsiteY2" fmla="*/ 504056 h 1008112"/>
              <a:gd name="connsiteX3" fmla="*/ 1620180 w 3240360"/>
              <a:gd name="connsiteY3" fmla="*/ 1008112 h 1008112"/>
              <a:gd name="connsiteX4" fmla="*/ 0 w 3240360"/>
              <a:gd name="connsiteY4" fmla="*/ 504056 h 1008112"/>
              <a:gd name="connsiteX0" fmla="*/ 0 w 3240360"/>
              <a:gd name="connsiteY0" fmla="*/ 504056 h 1251303"/>
              <a:gd name="connsiteX1" fmla="*/ 1620180 w 3240360"/>
              <a:gd name="connsiteY1" fmla="*/ 0 h 1251303"/>
              <a:gd name="connsiteX2" fmla="*/ 3240360 w 3240360"/>
              <a:gd name="connsiteY2" fmla="*/ 504056 h 1251303"/>
              <a:gd name="connsiteX3" fmla="*/ 1620180 w 3240360"/>
              <a:gd name="connsiteY3" fmla="*/ 1251303 h 1251303"/>
              <a:gd name="connsiteX4" fmla="*/ 0 w 3240360"/>
              <a:gd name="connsiteY4" fmla="*/ 504056 h 1251303"/>
              <a:gd name="connsiteX0" fmla="*/ 42 w 3240402"/>
              <a:gd name="connsiteY0" fmla="*/ 162616 h 909863"/>
              <a:gd name="connsiteX1" fmla="*/ 1659133 w 3240402"/>
              <a:gd name="connsiteY1" fmla="*/ 47667 h 909863"/>
              <a:gd name="connsiteX2" fmla="*/ 3240402 w 3240402"/>
              <a:gd name="connsiteY2" fmla="*/ 162616 h 909863"/>
              <a:gd name="connsiteX3" fmla="*/ 1620222 w 3240402"/>
              <a:gd name="connsiteY3" fmla="*/ 909863 h 909863"/>
              <a:gd name="connsiteX4" fmla="*/ 42 w 3240402"/>
              <a:gd name="connsiteY4" fmla="*/ 162616 h 909863"/>
              <a:gd name="connsiteX0" fmla="*/ 129 w 3240489"/>
              <a:gd name="connsiteY0" fmla="*/ 123266 h 870513"/>
              <a:gd name="connsiteX1" fmla="*/ 1688403 w 3240489"/>
              <a:gd name="connsiteY1" fmla="*/ 125048 h 870513"/>
              <a:gd name="connsiteX2" fmla="*/ 3240489 w 3240489"/>
              <a:gd name="connsiteY2" fmla="*/ 123266 h 870513"/>
              <a:gd name="connsiteX3" fmla="*/ 1620309 w 3240489"/>
              <a:gd name="connsiteY3" fmla="*/ 870513 h 870513"/>
              <a:gd name="connsiteX4" fmla="*/ 129 w 3240489"/>
              <a:gd name="connsiteY4" fmla="*/ 123266 h 870513"/>
              <a:gd name="connsiteX0" fmla="*/ 129 w 3240489"/>
              <a:gd name="connsiteY0" fmla="*/ 106117 h 853364"/>
              <a:gd name="connsiteX1" fmla="*/ 1688403 w 3240489"/>
              <a:gd name="connsiteY1" fmla="*/ 185087 h 853364"/>
              <a:gd name="connsiteX2" fmla="*/ 3240489 w 3240489"/>
              <a:gd name="connsiteY2" fmla="*/ 106117 h 853364"/>
              <a:gd name="connsiteX3" fmla="*/ 1620309 w 3240489"/>
              <a:gd name="connsiteY3" fmla="*/ 853364 h 853364"/>
              <a:gd name="connsiteX4" fmla="*/ 129 w 3240489"/>
              <a:gd name="connsiteY4" fmla="*/ 106117 h 853364"/>
              <a:gd name="connsiteX0" fmla="*/ 129 w 3240489"/>
              <a:gd name="connsiteY0" fmla="*/ 96689 h 843936"/>
              <a:gd name="connsiteX1" fmla="*/ 1688403 w 3240489"/>
              <a:gd name="connsiteY1" fmla="*/ 175659 h 843936"/>
              <a:gd name="connsiteX2" fmla="*/ 3240489 w 3240489"/>
              <a:gd name="connsiteY2" fmla="*/ 96689 h 843936"/>
              <a:gd name="connsiteX3" fmla="*/ 1620309 w 3240489"/>
              <a:gd name="connsiteY3" fmla="*/ 843936 h 843936"/>
              <a:gd name="connsiteX4" fmla="*/ 129 w 3240489"/>
              <a:gd name="connsiteY4" fmla="*/ 96689 h 843936"/>
              <a:gd name="connsiteX0" fmla="*/ 129 w 3240489"/>
              <a:gd name="connsiteY0" fmla="*/ 103270 h 850517"/>
              <a:gd name="connsiteX1" fmla="*/ 1688403 w 3240489"/>
              <a:gd name="connsiteY1" fmla="*/ 182240 h 850517"/>
              <a:gd name="connsiteX2" fmla="*/ 3240489 w 3240489"/>
              <a:gd name="connsiteY2" fmla="*/ 103270 h 850517"/>
              <a:gd name="connsiteX3" fmla="*/ 1620309 w 3240489"/>
              <a:gd name="connsiteY3" fmla="*/ 850517 h 850517"/>
              <a:gd name="connsiteX4" fmla="*/ 129 w 3240489"/>
              <a:gd name="connsiteY4" fmla="*/ 103270 h 850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489" h="850517">
                <a:moveTo>
                  <a:pt x="129" y="103270"/>
                </a:moveTo>
                <a:cubicBezTo>
                  <a:pt x="11478" y="-8109"/>
                  <a:pt x="793601" y="165087"/>
                  <a:pt x="1688403" y="182240"/>
                </a:cubicBezTo>
                <a:cubicBezTo>
                  <a:pt x="2583205" y="199393"/>
                  <a:pt x="3240489" y="-175112"/>
                  <a:pt x="3240489" y="103270"/>
                </a:cubicBezTo>
                <a:cubicBezTo>
                  <a:pt x="3240489" y="381652"/>
                  <a:pt x="2515110" y="850517"/>
                  <a:pt x="1620309" y="850517"/>
                </a:cubicBezTo>
                <a:cubicBezTo>
                  <a:pt x="725508" y="850517"/>
                  <a:pt x="-11220" y="214649"/>
                  <a:pt x="129" y="103270"/>
                </a:cubicBezTo>
                <a:close/>
              </a:path>
            </a:pathLst>
          </a:custGeom>
          <a:no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pc="300" dirty="0">
                <a:solidFill>
                  <a:schemeClr val="tx1"/>
                </a:solidFill>
              </a:rPr>
              <a:t>time  space  movement  sound</a:t>
            </a:r>
            <a:endParaRPr lang="en-NZ" spc="300" dirty="0">
              <a:solidFill>
                <a:schemeClr val="tx1"/>
              </a:solidFill>
            </a:endParaRPr>
          </a:p>
        </p:txBody>
      </p:sp>
      <p:cxnSp>
        <p:nvCxnSpPr>
          <p:cNvPr id="12" name="Straight Connector 11"/>
          <p:cNvCxnSpPr/>
          <p:nvPr/>
        </p:nvCxnSpPr>
        <p:spPr>
          <a:xfrm flipH="1">
            <a:off x="2351584" y="1905292"/>
            <a:ext cx="2232248" cy="368394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888532" y="2252129"/>
            <a:ext cx="703413" cy="386151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35220" y="2203031"/>
            <a:ext cx="1000941" cy="3910612"/>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8168" y="1854918"/>
            <a:ext cx="2448272" cy="330227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612898" y="2348880"/>
            <a:ext cx="1854810" cy="1964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actor training</a:t>
            </a:r>
          </a:p>
          <a:p>
            <a:pPr algn="ctr"/>
            <a:r>
              <a:rPr lang="mi-NZ" sz="1600" dirty="0">
                <a:solidFill>
                  <a:schemeClr val="tx1"/>
                </a:solidFill>
              </a:rPr>
              <a:t>relaxation</a:t>
            </a:r>
          </a:p>
          <a:p>
            <a:pPr algn="ctr"/>
            <a:r>
              <a:rPr lang="mi-NZ" sz="1600" dirty="0">
                <a:solidFill>
                  <a:schemeClr val="tx1"/>
                </a:solidFill>
              </a:rPr>
              <a:t>healing</a:t>
            </a:r>
          </a:p>
          <a:p>
            <a:pPr algn="ctr"/>
            <a:r>
              <a:rPr lang="mi-NZ" sz="1600" dirty="0">
                <a:solidFill>
                  <a:schemeClr val="tx1"/>
                </a:solidFill>
              </a:rPr>
              <a:t>physical theatre</a:t>
            </a:r>
          </a:p>
          <a:p>
            <a:pPr algn="ctr"/>
            <a:r>
              <a:rPr lang="mi-NZ" sz="1600" dirty="0">
                <a:solidFill>
                  <a:schemeClr val="tx1"/>
                </a:solidFill>
              </a:rPr>
              <a:t>games  </a:t>
            </a:r>
          </a:p>
          <a:p>
            <a:pPr algn="ctr"/>
            <a:r>
              <a:rPr lang="mi-NZ" sz="1600" dirty="0">
                <a:solidFill>
                  <a:schemeClr val="tx1"/>
                </a:solidFill>
              </a:rPr>
              <a:t>psychodrama</a:t>
            </a:r>
          </a:p>
          <a:p>
            <a:pPr algn="ctr"/>
            <a:r>
              <a:rPr lang="mi-NZ" sz="1600" dirty="0">
                <a:solidFill>
                  <a:schemeClr val="tx1"/>
                </a:solidFill>
              </a:rPr>
              <a:t> </a:t>
            </a:r>
            <a:endParaRPr lang="en-NZ" sz="1600" dirty="0">
              <a:solidFill>
                <a:schemeClr val="tx1"/>
              </a:solidFill>
            </a:endParaRPr>
          </a:p>
        </p:txBody>
      </p:sp>
      <p:sp>
        <p:nvSpPr>
          <p:cNvPr id="25" name="Rounded Rectangle 24"/>
          <p:cNvSpPr/>
          <p:nvPr/>
        </p:nvSpPr>
        <p:spPr>
          <a:xfrm>
            <a:off x="2927648" y="3646915"/>
            <a:ext cx="2196244" cy="1964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theatre sports</a:t>
            </a:r>
          </a:p>
          <a:p>
            <a:pPr algn="ctr"/>
            <a:r>
              <a:rPr lang="mi-NZ" sz="1600" dirty="0">
                <a:solidFill>
                  <a:schemeClr val="tx1"/>
                </a:solidFill>
              </a:rPr>
              <a:t>creativity</a:t>
            </a:r>
          </a:p>
          <a:p>
            <a:pPr algn="ctr"/>
            <a:r>
              <a:rPr lang="mi-NZ" sz="1600" dirty="0">
                <a:solidFill>
                  <a:schemeClr val="tx1"/>
                </a:solidFill>
              </a:rPr>
              <a:t>interpersonal  skills </a:t>
            </a:r>
          </a:p>
          <a:p>
            <a:pPr algn="ctr"/>
            <a:r>
              <a:rPr lang="mi-NZ" sz="1600" dirty="0">
                <a:solidFill>
                  <a:schemeClr val="tx1"/>
                </a:solidFill>
              </a:rPr>
              <a:t> playback theatre</a:t>
            </a:r>
          </a:p>
          <a:p>
            <a:pPr algn="ctr"/>
            <a:r>
              <a:rPr lang="mi-NZ" sz="1600" dirty="0">
                <a:solidFill>
                  <a:schemeClr val="tx1"/>
                </a:solidFill>
              </a:rPr>
              <a:t>new plays</a:t>
            </a:r>
          </a:p>
          <a:p>
            <a:pPr algn="ctr"/>
            <a:endParaRPr lang="en-NZ" dirty="0">
              <a:solidFill>
                <a:schemeClr val="tx1"/>
              </a:solidFill>
            </a:endParaRPr>
          </a:p>
        </p:txBody>
      </p:sp>
      <p:sp>
        <p:nvSpPr>
          <p:cNvPr id="26" name="Rounded Rectangle 25"/>
          <p:cNvSpPr/>
          <p:nvPr/>
        </p:nvSpPr>
        <p:spPr>
          <a:xfrm>
            <a:off x="7176120" y="3607749"/>
            <a:ext cx="1836204" cy="1964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actor training</a:t>
            </a:r>
          </a:p>
          <a:p>
            <a:pPr algn="ctr"/>
            <a:r>
              <a:rPr lang="mi-NZ" sz="1600" dirty="0">
                <a:solidFill>
                  <a:schemeClr val="tx1"/>
                </a:solidFill>
              </a:rPr>
              <a:t>stage production</a:t>
            </a:r>
          </a:p>
          <a:p>
            <a:pPr algn="ctr"/>
            <a:r>
              <a:rPr lang="mi-NZ" sz="1600" dirty="0">
                <a:solidFill>
                  <a:schemeClr val="tx1"/>
                </a:solidFill>
              </a:rPr>
              <a:t>interpretation</a:t>
            </a:r>
          </a:p>
          <a:p>
            <a:pPr algn="ctr"/>
            <a:r>
              <a:rPr lang="mi-NZ" sz="1600" dirty="0">
                <a:solidFill>
                  <a:schemeClr val="tx1"/>
                </a:solidFill>
              </a:rPr>
              <a:t>theatre history</a:t>
            </a:r>
          </a:p>
          <a:p>
            <a:pPr algn="ctr"/>
            <a:r>
              <a:rPr lang="mi-NZ" sz="1600" dirty="0">
                <a:solidFill>
                  <a:schemeClr val="tx1"/>
                </a:solidFill>
              </a:rPr>
              <a:t>performance style</a:t>
            </a:r>
          </a:p>
        </p:txBody>
      </p:sp>
      <p:sp>
        <p:nvSpPr>
          <p:cNvPr id="30" name="Rounded Rectangle 29"/>
          <p:cNvSpPr/>
          <p:nvPr/>
        </p:nvSpPr>
        <p:spPr>
          <a:xfrm>
            <a:off x="5240237" y="3879670"/>
            <a:ext cx="1836204" cy="19640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vicarious experience</a:t>
            </a:r>
          </a:p>
          <a:p>
            <a:pPr algn="ctr"/>
            <a:r>
              <a:rPr lang="mi-NZ" sz="1600" dirty="0">
                <a:solidFill>
                  <a:schemeClr val="tx1"/>
                </a:solidFill>
              </a:rPr>
              <a:t>deconstruction</a:t>
            </a:r>
          </a:p>
          <a:p>
            <a:pPr algn="ctr"/>
            <a:r>
              <a:rPr lang="mi-NZ" sz="1600" dirty="0">
                <a:solidFill>
                  <a:schemeClr val="tx1"/>
                </a:solidFill>
              </a:rPr>
              <a:t>social critique</a:t>
            </a:r>
          </a:p>
          <a:p>
            <a:pPr algn="ctr"/>
            <a:r>
              <a:rPr lang="mi-NZ" sz="1600" dirty="0">
                <a:solidFill>
                  <a:schemeClr val="tx1"/>
                </a:solidFill>
              </a:rPr>
              <a:t>forum theatre</a:t>
            </a:r>
          </a:p>
          <a:p>
            <a:pPr algn="ctr"/>
            <a:endParaRPr lang="mi-NZ" sz="1600" dirty="0">
              <a:solidFill>
                <a:schemeClr val="tx1"/>
              </a:solidFill>
            </a:endParaRPr>
          </a:p>
        </p:txBody>
      </p:sp>
      <p:sp>
        <p:nvSpPr>
          <p:cNvPr id="31" name="Rounded Rectangle 30"/>
          <p:cNvSpPr/>
          <p:nvPr/>
        </p:nvSpPr>
        <p:spPr>
          <a:xfrm>
            <a:off x="8760296" y="2566234"/>
            <a:ext cx="1836204" cy="1964076"/>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600" dirty="0">
                <a:solidFill>
                  <a:schemeClr val="tx1"/>
                </a:solidFill>
              </a:rPr>
              <a:t>ceremony</a:t>
            </a:r>
          </a:p>
          <a:p>
            <a:pPr algn="ctr"/>
            <a:r>
              <a:rPr lang="mi-NZ" sz="1600" dirty="0">
                <a:solidFill>
                  <a:schemeClr val="tx1"/>
                </a:solidFill>
              </a:rPr>
              <a:t>transformation</a:t>
            </a:r>
          </a:p>
          <a:p>
            <a:pPr algn="ctr"/>
            <a:r>
              <a:rPr lang="mi-NZ" sz="1600" dirty="0">
                <a:solidFill>
                  <a:schemeClr val="tx1"/>
                </a:solidFill>
              </a:rPr>
              <a:t>clown</a:t>
            </a:r>
          </a:p>
          <a:p>
            <a:pPr algn="ctr"/>
            <a:r>
              <a:rPr lang="mi-NZ" sz="1600" dirty="0">
                <a:solidFill>
                  <a:schemeClr val="tx1"/>
                </a:solidFill>
              </a:rPr>
              <a:t> mime</a:t>
            </a:r>
          </a:p>
          <a:p>
            <a:pPr algn="ctr"/>
            <a:r>
              <a:rPr lang="mi-NZ" sz="1600" dirty="0">
                <a:solidFill>
                  <a:schemeClr val="tx1"/>
                </a:solidFill>
              </a:rPr>
              <a:t>symbol</a:t>
            </a:r>
          </a:p>
          <a:p>
            <a:pPr algn="ctr"/>
            <a:endParaRPr lang="en-NZ" dirty="0">
              <a:solidFill>
                <a:schemeClr val="tx1"/>
              </a:solidFill>
            </a:endParaRPr>
          </a:p>
        </p:txBody>
      </p:sp>
      <p:sp>
        <p:nvSpPr>
          <p:cNvPr id="33" name="TextBox 32"/>
          <p:cNvSpPr txBox="1"/>
          <p:nvPr/>
        </p:nvSpPr>
        <p:spPr>
          <a:xfrm>
            <a:off x="4989942" y="1535961"/>
            <a:ext cx="2431604" cy="646331"/>
          </a:xfrm>
          <a:prstGeom prst="rect">
            <a:avLst/>
          </a:prstGeom>
          <a:noFill/>
        </p:spPr>
        <p:txBody>
          <a:bodyPr wrap="square" rtlCol="0">
            <a:spAutoFit/>
          </a:bodyPr>
          <a:lstStyle/>
          <a:p>
            <a:pPr algn="ctr"/>
            <a:r>
              <a:rPr lang="mi-NZ" spc="600" dirty="0"/>
              <a:t>fictional role</a:t>
            </a:r>
          </a:p>
          <a:p>
            <a:pPr algn="ctr"/>
            <a:r>
              <a:rPr lang="mi-NZ" spc="600" dirty="0"/>
              <a:t>story</a:t>
            </a:r>
            <a:endParaRPr lang="en-NZ" spc="600" dirty="0"/>
          </a:p>
        </p:txBody>
      </p:sp>
      <p:cxnSp>
        <p:nvCxnSpPr>
          <p:cNvPr id="35" name="Straight Connector 34"/>
          <p:cNvCxnSpPr>
            <a:stCxn id="33" idx="1"/>
            <a:endCxn id="33" idx="1"/>
          </p:cNvCxnSpPr>
          <p:nvPr/>
        </p:nvCxnSpPr>
        <p:spPr>
          <a:xfrm>
            <a:off x="4989942" y="185912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24000" y="5571825"/>
            <a:ext cx="8875590" cy="369332"/>
          </a:xfrm>
          <a:prstGeom prst="rect">
            <a:avLst/>
          </a:prstGeom>
          <a:noFill/>
        </p:spPr>
        <p:txBody>
          <a:bodyPr wrap="square" rtlCol="0">
            <a:spAutoFit/>
          </a:bodyPr>
          <a:lstStyle/>
          <a:p>
            <a:pPr algn="ctr"/>
            <a:r>
              <a:rPr lang="mi-NZ" spc="300"/>
              <a:t>range </a:t>
            </a:r>
            <a:r>
              <a:rPr lang="mi-NZ" spc="300" dirty="0"/>
              <a:t>of specific conventions relating to traditions and intentions </a:t>
            </a:r>
            <a:endParaRPr lang="en-NZ" spc="300" dirty="0"/>
          </a:p>
        </p:txBody>
      </p:sp>
      <p:sp>
        <p:nvSpPr>
          <p:cNvPr id="39" name="TextBox 38"/>
          <p:cNvSpPr txBox="1"/>
          <p:nvPr/>
        </p:nvSpPr>
        <p:spPr>
          <a:xfrm rot="5400000">
            <a:off x="5240609" y="351335"/>
            <a:ext cx="1349000" cy="646331"/>
          </a:xfrm>
          <a:prstGeom prst="rect">
            <a:avLst/>
          </a:prstGeom>
          <a:noFill/>
        </p:spPr>
        <p:txBody>
          <a:bodyPr wrap="square" rtlCol="0">
            <a:spAutoFit/>
          </a:bodyPr>
          <a:lstStyle/>
          <a:p>
            <a:pPr algn="ctr"/>
            <a:r>
              <a:rPr lang="mi-NZ" dirty="0"/>
              <a:t>tension</a:t>
            </a:r>
          </a:p>
          <a:p>
            <a:pPr algn="ctr"/>
            <a:r>
              <a:rPr lang="mi-NZ" dirty="0"/>
              <a:t>focus</a:t>
            </a:r>
            <a:endParaRPr lang="en-NZ" dirty="0"/>
          </a:p>
        </p:txBody>
      </p:sp>
      <p:sp>
        <p:nvSpPr>
          <p:cNvPr id="2" name="TextBox 1"/>
          <p:cNvSpPr txBox="1"/>
          <p:nvPr/>
        </p:nvSpPr>
        <p:spPr>
          <a:xfrm>
            <a:off x="3502841" y="6070146"/>
            <a:ext cx="4824536" cy="369332"/>
          </a:xfrm>
          <a:prstGeom prst="rect">
            <a:avLst/>
          </a:prstGeom>
          <a:noFill/>
        </p:spPr>
        <p:txBody>
          <a:bodyPr wrap="square" rtlCol="0">
            <a:spAutoFit/>
          </a:bodyPr>
          <a:lstStyle/>
          <a:p>
            <a:pPr algn="ctr"/>
            <a:r>
              <a:rPr lang="mi-NZ" dirty="0"/>
              <a:t>theory and practice</a:t>
            </a:r>
            <a:endParaRPr lang="en-NZ" dirty="0"/>
          </a:p>
        </p:txBody>
      </p:sp>
    </p:spTree>
    <p:extLst>
      <p:ext uri="{BB962C8B-B14F-4D97-AF65-F5344CB8AC3E}">
        <p14:creationId xmlns:p14="http://schemas.microsoft.com/office/powerpoint/2010/main" val="561200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485997" y="1075798"/>
            <a:ext cx="6295090" cy="4643674"/>
          </a:xfrm>
          <a:prstGeom prst="rect">
            <a:avLst/>
          </a:prstGeom>
        </p:spPr>
      </p:pic>
      <p:sp>
        <p:nvSpPr>
          <p:cNvPr id="3" name="TextBox 2"/>
          <p:cNvSpPr txBox="1"/>
          <p:nvPr/>
        </p:nvSpPr>
        <p:spPr>
          <a:xfrm>
            <a:off x="435143" y="385010"/>
            <a:ext cx="5853362" cy="1200329"/>
          </a:xfrm>
          <a:prstGeom prst="rect">
            <a:avLst/>
          </a:prstGeom>
          <a:noFill/>
        </p:spPr>
        <p:txBody>
          <a:bodyPr wrap="square" rtlCol="0">
            <a:spAutoFit/>
          </a:bodyPr>
          <a:lstStyle/>
          <a:p>
            <a:r>
              <a:rPr lang="en-NZ" sz="2400" i="1" dirty="0">
                <a:solidFill>
                  <a:schemeClr val="accent5">
                    <a:lumMod val="50000"/>
                  </a:schemeClr>
                </a:solidFill>
              </a:rPr>
              <a:t>Young children &amp;work on Zoom</a:t>
            </a:r>
          </a:p>
          <a:p>
            <a:endParaRPr lang="en-NZ" sz="2400" i="1" dirty="0">
              <a:solidFill>
                <a:schemeClr val="accent5">
                  <a:lumMod val="50000"/>
                </a:schemeClr>
              </a:solidFill>
            </a:endParaRPr>
          </a:p>
          <a:p>
            <a:pPr marL="96838" indent="79375"/>
            <a:r>
              <a:rPr lang="en-NZ" sz="2400" dirty="0">
                <a:solidFill>
                  <a:schemeClr val="accent5">
                    <a:lumMod val="50000"/>
                  </a:schemeClr>
                </a:solidFill>
              </a:rPr>
              <a:t>Livening up the meeting with sock puppets</a:t>
            </a:r>
          </a:p>
        </p:txBody>
      </p:sp>
      <p:sp>
        <p:nvSpPr>
          <p:cNvPr id="4" name="TextBox 3"/>
          <p:cNvSpPr txBox="1"/>
          <p:nvPr/>
        </p:nvSpPr>
        <p:spPr>
          <a:xfrm>
            <a:off x="657726" y="1746045"/>
            <a:ext cx="4732421" cy="2585323"/>
          </a:xfrm>
          <a:prstGeom prst="rect">
            <a:avLst/>
          </a:prstGeom>
          <a:noFill/>
        </p:spPr>
        <p:txBody>
          <a:bodyPr wrap="square" rtlCol="0">
            <a:spAutoFit/>
          </a:bodyPr>
          <a:lstStyle/>
          <a:p>
            <a:r>
              <a:rPr lang="en-NZ" sz="2400" dirty="0">
                <a:solidFill>
                  <a:srgbClr val="376581"/>
                </a:solidFill>
              </a:rPr>
              <a:t>Sock puppets are easy to make </a:t>
            </a:r>
          </a:p>
          <a:p>
            <a:r>
              <a:rPr lang="en-NZ" sz="2400" dirty="0">
                <a:solidFill>
                  <a:srgbClr val="376581"/>
                </a:solidFill>
              </a:rPr>
              <a:t>And children quickly learn to animate them</a:t>
            </a:r>
          </a:p>
          <a:p>
            <a:r>
              <a:rPr lang="en-NZ" sz="2400" dirty="0">
                <a:solidFill>
                  <a:srgbClr val="376581"/>
                </a:solidFill>
              </a:rPr>
              <a:t>A great way to express  uncomfortable feelings, ideas, reactions</a:t>
            </a:r>
          </a:p>
          <a:p>
            <a:endParaRPr lang="en-NZ" dirty="0"/>
          </a:p>
        </p:txBody>
      </p:sp>
      <p:sp>
        <p:nvSpPr>
          <p:cNvPr id="5" name="TextBox 4"/>
          <p:cNvSpPr txBox="1"/>
          <p:nvPr/>
        </p:nvSpPr>
        <p:spPr>
          <a:xfrm>
            <a:off x="435143" y="4331368"/>
            <a:ext cx="4928938" cy="1200329"/>
          </a:xfrm>
          <a:prstGeom prst="rect">
            <a:avLst/>
          </a:prstGeom>
          <a:noFill/>
        </p:spPr>
        <p:txBody>
          <a:bodyPr wrap="square" rtlCol="0">
            <a:spAutoFit/>
          </a:bodyPr>
          <a:lstStyle/>
          <a:p>
            <a:r>
              <a:rPr lang="en-NZ" dirty="0">
                <a:solidFill>
                  <a:srgbClr val="28166C"/>
                </a:solidFill>
              </a:rPr>
              <a:t>The puppet can say things the child or the teacher does not want or is shy to say.</a:t>
            </a:r>
          </a:p>
          <a:p>
            <a:endParaRPr lang="en-NZ" dirty="0">
              <a:solidFill>
                <a:srgbClr val="28166C"/>
              </a:solidFill>
            </a:endParaRPr>
          </a:p>
          <a:p>
            <a:r>
              <a:rPr lang="en-NZ" dirty="0">
                <a:solidFill>
                  <a:srgbClr val="28166C"/>
                </a:solidFill>
              </a:rPr>
              <a:t>The puppet can argue with its operator</a:t>
            </a:r>
          </a:p>
        </p:txBody>
      </p:sp>
    </p:spTree>
    <p:extLst>
      <p:ext uri="{BB962C8B-B14F-4D97-AF65-F5344CB8AC3E}">
        <p14:creationId xmlns:p14="http://schemas.microsoft.com/office/powerpoint/2010/main" val="370055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descr="Silver Simple Chain, Chain Clipart, Silver, Simple PNG Transparent Clipart  Image and PSD File for Free Download | Chain, Silver, Metal"/>
          <p:cNvSpPr>
            <a:spLocks noChangeAspect="1" noChangeArrowheads="1"/>
          </p:cNvSpPr>
          <p:nvPr/>
        </p:nvSpPr>
        <p:spPr bwMode="auto">
          <a:xfrm>
            <a:off x="155574" y="-144463"/>
            <a:ext cx="5607551" cy="56075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grpSp>
        <p:nvGrpSpPr>
          <p:cNvPr id="27" name="Group 26"/>
          <p:cNvGrpSpPr/>
          <p:nvPr/>
        </p:nvGrpSpPr>
        <p:grpSpPr>
          <a:xfrm>
            <a:off x="7350392" y="542651"/>
            <a:ext cx="4994934" cy="4994934"/>
            <a:chOff x="392475" y="539434"/>
            <a:chExt cx="4994934" cy="4994934"/>
          </a:xfrm>
        </p:grpSpPr>
        <p:grpSp>
          <p:nvGrpSpPr>
            <p:cNvPr id="26" name="Group 25"/>
            <p:cNvGrpSpPr/>
            <p:nvPr/>
          </p:nvGrpSpPr>
          <p:grpSpPr>
            <a:xfrm>
              <a:off x="392475" y="539434"/>
              <a:ext cx="4994934" cy="4994934"/>
              <a:chOff x="392475" y="539434"/>
              <a:chExt cx="4994934" cy="4994934"/>
            </a:xfrm>
          </p:grpSpPr>
          <p:pic>
            <p:nvPicPr>
              <p:cNvPr id="20516" name="Picture 36" descr="3 Bottle Laydown Carton | Packaging | RDA Promot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475" y="539434"/>
                <a:ext cx="4994934" cy="49949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
              <a:stretch>
                <a:fillRect/>
              </a:stretch>
            </p:blipFill>
            <p:spPr>
              <a:xfrm rot="21378222">
                <a:off x="2259261" y="3121646"/>
                <a:ext cx="1400175" cy="981075"/>
              </a:xfrm>
              <a:prstGeom prst="ellipse">
                <a:avLst/>
              </a:prstGeom>
            </p:spPr>
          </p:pic>
        </p:grpSp>
        <p:pic>
          <p:nvPicPr>
            <p:cNvPr id="22" name="Picture 21"/>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8899" t="-3988"/>
            <a:stretch/>
          </p:blipFill>
          <p:spPr>
            <a:xfrm flipH="1" flipV="1">
              <a:off x="1096817" y="2278227"/>
              <a:ext cx="3725061" cy="2975026"/>
            </a:xfrm>
            <a:prstGeom prst="ellipse">
              <a:avLst/>
            </a:prstGeom>
          </p:spPr>
        </p:pic>
      </p:grpSp>
      <p:sp>
        <p:nvSpPr>
          <p:cNvPr id="28" name="TextBox 27"/>
          <p:cNvSpPr txBox="1"/>
          <p:nvPr/>
        </p:nvSpPr>
        <p:spPr>
          <a:xfrm>
            <a:off x="643562" y="967974"/>
            <a:ext cx="9038372" cy="830997"/>
          </a:xfrm>
          <a:prstGeom prst="rect">
            <a:avLst/>
          </a:prstGeom>
          <a:noFill/>
        </p:spPr>
        <p:txBody>
          <a:bodyPr wrap="none" rtlCol="0">
            <a:spAutoFit/>
          </a:bodyPr>
          <a:lstStyle/>
          <a:p>
            <a:r>
              <a:rPr lang="en-NZ" sz="2400" dirty="0">
                <a:solidFill>
                  <a:srgbClr val="376581"/>
                </a:solidFill>
              </a:rPr>
              <a:t>An entirely on-line  conference means I cannot see you or talk with you</a:t>
            </a:r>
          </a:p>
          <a:p>
            <a:r>
              <a:rPr lang="en-NZ" sz="2400" dirty="0">
                <a:solidFill>
                  <a:srgbClr val="376581"/>
                </a:solidFill>
              </a:rPr>
              <a:t>And that makes me unsure… </a:t>
            </a:r>
          </a:p>
        </p:txBody>
      </p:sp>
      <p:sp>
        <p:nvSpPr>
          <p:cNvPr id="29" name="TextBox 28"/>
          <p:cNvSpPr txBox="1"/>
          <p:nvPr/>
        </p:nvSpPr>
        <p:spPr>
          <a:xfrm>
            <a:off x="596766" y="321643"/>
            <a:ext cx="2079057" cy="646331"/>
          </a:xfrm>
          <a:prstGeom prst="rect">
            <a:avLst/>
          </a:prstGeom>
          <a:noFill/>
        </p:spPr>
        <p:txBody>
          <a:bodyPr wrap="square" rtlCol="0">
            <a:spAutoFit/>
          </a:bodyPr>
          <a:lstStyle/>
          <a:p>
            <a:r>
              <a:rPr lang="en-NZ" sz="3600" dirty="0">
                <a:solidFill>
                  <a:srgbClr val="28166C"/>
                </a:solidFill>
              </a:rPr>
              <a:t>Hi</a:t>
            </a:r>
            <a:r>
              <a:rPr lang="en-NZ" sz="3600" dirty="0"/>
              <a:t>!</a:t>
            </a:r>
          </a:p>
        </p:txBody>
      </p:sp>
      <p:sp>
        <p:nvSpPr>
          <p:cNvPr id="30" name="TextBox 29"/>
          <p:cNvSpPr txBox="1"/>
          <p:nvPr/>
        </p:nvSpPr>
        <p:spPr>
          <a:xfrm>
            <a:off x="1779626" y="4150051"/>
            <a:ext cx="6240214" cy="2339102"/>
          </a:xfrm>
          <a:prstGeom prst="rect">
            <a:avLst/>
          </a:prstGeom>
          <a:noFill/>
        </p:spPr>
        <p:txBody>
          <a:bodyPr wrap="square" rtlCol="0">
            <a:spAutoFit/>
          </a:bodyPr>
          <a:lstStyle/>
          <a:p>
            <a:r>
              <a:rPr lang="en-NZ" dirty="0">
                <a:solidFill>
                  <a:schemeClr val="accent5">
                    <a:lumMod val="50000"/>
                  </a:schemeClr>
                </a:solidFill>
              </a:rPr>
              <a:t>For me conferences are about talking to people</a:t>
            </a:r>
          </a:p>
          <a:p>
            <a:endParaRPr lang="en-NZ" sz="900" dirty="0">
              <a:solidFill>
                <a:schemeClr val="accent5">
                  <a:lumMod val="50000"/>
                </a:schemeClr>
              </a:solidFill>
            </a:endParaRPr>
          </a:p>
          <a:p>
            <a:r>
              <a:rPr lang="en-NZ" dirty="0">
                <a:solidFill>
                  <a:schemeClr val="accent5">
                    <a:lumMod val="50000"/>
                  </a:schemeClr>
                </a:solidFill>
              </a:rPr>
              <a:t>Even when you give a keynote you can pick up on energy and interest of the people before you take the podium and you can read your audience</a:t>
            </a:r>
          </a:p>
          <a:p>
            <a:endParaRPr lang="en-NZ" sz="900" dirty="0">
              <a:solidFill>
                <a:schemeClr val="accent5">
                  <a:lumMod val="50000"/>
                </a:schemeClr>
              </a:solidFill>
            </a:endParaRPr>
          </a:p>
          <a:p>
            <a:r>
              <a:rPr lang="en-NZ" dirty="0">
                <a:solidFill>
                  <a:schemeClr val="accent5">
                    <a:lumMod val="50000"/>
                  </a:schemeClr>
                </a:solidFill>
              </a:rPr>
              <a:t>But I’m sitting inside my </a:t>
            </a:r>
            <a:r>
              <a:rPr lang="en-NZ" dirty="0" err="1">
                <a:solidFill>
                  <a:schemeClr val="accent5">
                    <a:lumMod val="50000"/>
                  </a:schemeClr>
                </a:solidFill>
              </a:rPr>
              <a:t>Covid</a:t>
            </a:r>
            <a:r>
              <a:rPr lang="en-NZ" dirty="0">
                <a:solidFill>
                  <a:schemeClr val="accent5">
                    <a:lumMod val="50000"/>
                  </a:schemeClr>
                </a:solidFill>
              </a:rPr>
              <a:t>-bubble at my laptop talking only to myself.</a:t>
            </a:r>
          </a:p>
          <a:p>
            <a:r>
              <a:rPr lang="en-NZ" dirty="0">
                <a:solidFill>
                  <a:schemeClr val="accent5">
                    <a:lumMod val="50000"/>
                  </a:schemeClr>
                </a:solidFill>
              </a:rPr>
              <a:t>That’s lockdown!</a:t>
            </a:r>
          </a:p>
        </p:txBody>
      </p:sp>
      <p:sp>
        <p:nvSpPr>
          <p:cNvPr id="31" name="TextBox 30"/>
          <p:cNvSpPr txBox="1"/>
          <p:nvPr/>
        </p:nvSpPr>
        <p:spPr>
          <a:xfrm>
            <a:off x="596766" y="2209122"/>
            <a:ext cx="6948441" cy="1661993"/>
          </a:xfrm>
          <a:prstGeom prst="rect">
            <a:avLst/>
          </a:prstGeom>
          <a:noFill/>
        </p:spPr>
        <p:txBody>
          <a:bodyPr wrap="square" rtlCol="0">
            <a:spAutoFit/>
          </a:bodyPr>
          <a:lstStyle/>
          <a:p>
            <a:r>
              <a:rPr lang="en-NZ" dirty="0">
                <a:solidFill>
                  <a:srgbClr val="28166C"/>
                </a:solidFill>
              </a:rPr>
              <a:t>Many of you in INSEA are visual artists, and perhaps you do usually work inside your studio bubble and only share your work with the  outside when its finished.</a:t>
            </a:r>
          </a:p>
          <a:p>
            <a:endParaRPr lang="en-NZ" sz="1200" dirty="0">
              <a:solidFill>
                <a:srgbClr val="28166C"/>
              </a:solidFill>
            </a:endParaRPr>
          </a:p>
          <a:p>
            <a:r>
              <a:rPr lang="en-NZ" dirty="0">
                <a:solidFill>
                  <a:srgbClr val="28166C"/>
                </a:solidFill>
              </a:rPr>
              <a:t>I work in drama and we make our work collaboratively with other people. And we make it again as we share it with our audience.</a:t>
            </a:r>
          </a:p>
        </p:txBody>
      </p:sp>
    </p:spTree>
    <p:extLst>
      <p:ext uri="{BB962C8B-B14F-4D97-AF65-F5344CB8AC3E}">
        <p14:creationId xmlns:p14="http://schemas.microsoft.com/office/powerpoint/2010/main" val="115174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47000">
              <a:srgbClr val="F5F9FD"/>
            </a:gs>
          </a:gsLst>
          <a:path path="circle">
            <a:fillToRect r="100000" b="10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975" y="1246908"/>
            <a:ext cx="5532082" cy="53180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6733308" y="486887"/>
            <a:ext cx="5047013" cy="6186309"/>
          </a:xfrm>
          <a:prstGeom prst="rect">
            <a:avLst/>
          </a:prstGeom>
          <a:noFill/>
        </p:spPr>
        <p:txBody>
          <a:bodyPr wrap="square" rtlCol="0">
            <a:spAutoFit/>
          </a:bodyPr>
          <a:lstStyle/>
          <a:p>
            <a:r>
              <a:rPr lang="en-GB" b="1" dirty="0"/>
              <a:t>Devise and present a </a:t>
            </a:r>
            <a:r>
              <a:rPr lang="en-GB" b="1" dirty="0" err="1"/>
              <a:t>doco</a:t>
            </a:r>
            <a:r>
              <a:rPr lang="en-GB" b="1" dirty="0"/>
              <a:t>-drama, using projected visual images and a collage of monologues.</a:t>
            </a:r>
            <a:endParaRPr lang="en-NZ" b="1" dirty="0"/>
          </a:p>
          <a:p>
            <a:r>
              <a:rPr lang="en-GB" dirty="0"/>
              <a:t> </a:t>
            </a:r>
            <a:endParaRPr lang="en-NZ" dirty="0"/>
          </a:p>
          <a:p>
            <a:pPr marL="342900" lvl="0" indent="-342900">
              <a:buFont typeface="+mj-lt"/>
              <a:buAutoNum type="arabicPeriod"/>
            </a:pPr>
            <a:r>
              <a:rPr lang="en-GB" dirty="0">
                <a:solidFill>
                  <a:srgbClr val="1F3B73"/>
                </a:solidFill>
              </a:rPr>
              <a:t>Pick an issue or news event that is either current and significant , or on-going – but still significant.</a:t>
            </a:r>
            <a:endParaRPr lang="en-NZ" dirty="0">
              <a:solidFill>
                <a:srgbClr val="1F3B73"/>
              </a:solidFill>
            </a:endParaRPr>
          </a:p>
          <a:p>
            <a:pPr marL="342900" lvl="0" indent="-342900">
              <a:buFont typeface="+mj-lt"/>
              <a:buAutoNum type="arabicPeriod"/>
            </a:pPr>
            <a:r>
              <a:rPr lang="en-GB" dirty="0">
                <a:solidFill>
                  <a:srgbClr val="1F3B73"/>
                </a:solidFill>
              </a:rPr>
              <a:t>Select a number of roles whose view points would be useful in illuminating the issue.</a:t>
            </a:r>
            <a:endParaRPr lang="en-NZ" dirty="0">
              <a:solidFill>
                <a:srgbClr val="1F3B73"/>
              </a:solidFill>
            </a:endParaRPr>
          </a:p>
          <a:p>
            <a:pPr marL="342900" lvl="0" indent="-342900">
              <a:buFont typeface="+mj-lt"/>
              <a:buAutoNum type="arabicPeriod"/>
            </a:pPr>
            <a:r>
              <a:rPr lang="en-GB" dirty="0">
                <a:solidFill>
                  <a:srgbClr val="1F3B73"/>
                </a:solidFill>
              </a:rPr>
              <a:t>Write a monologue for each of these.</a:t>
            </a:r>
            <a:endParaRPr lang="en-NZ" dirty="0">
              <a:solidFill>
                <a:srgbClr val="1F3B73"/>
              </a:solidFill>
            </a:endParaRPr>
          </a:p>
          <a:p>
            <a:pPr marL="342900" lvl="0" indent="-342900">
              <a:buFont typeface="+mj-lt"/>
              <a:buAutoNum type="arabicPeriod"/>
            </a:pPr>
            <a:r>
              <a:rPr lang="en-GB" dirty="0">
                <a:solidFill>
                  <a:srgbClr val="1F3B73"/>
                </a:solidFill>
              </a:rPr>
              <a:t> Cut each monologue into 4-5 sections</a:t>
            </a:r>
            <a:endParaRPr lang="en-NZ" dirty="0">
              <a:solidFill>
                <a:srgbClr val="1F3B73"/>
              </a:solidFill>
            </a:endParaRPr>
          </a:p>
          <a:p>
            <a:pPr marL="342900" lvl="0" indent="-342900">
              <a:buFont typeface="+mj-lt"/>
              <a:buAutoNum type="arabicPeriod"/>
            </a:pPr>
            <a:r>
              <a:rPr lang="en-GB" dirty="0">
                <a:solidFill>
                  <a:srgbClr val="1F3B73"/>
                </a:solidFill>
              </a:rPr>
              <a:t>Interweave the sections of the four monologues.</a:t>
            </a:r>
            <a:endParaRPr lang="en-NZ" dirty="0">
              <a:solidFill>
                <a:srgbClr val="1F3B73"/>
              </a:solidFill>
            </a:endParaRPr>
          </a:p>
          <a:p>
            <a:pPr marL="342900" lvl="0" indent="-342900">
              <a:buFont typeface="+mj-lt"/>
              <a:buAutoNum type="arabicPeriod"/>
            </a:pPr>
            <a:r>
              <a:rPr lang="en-GB" dirty="0">
                <a:solidFill>
                  <a:srgbClr val="1F3B73"/>
                </a:solidFill>
              </a:rPr>
              <a:t>Present the collage. In this presentation the characters will stand on the same physical stage  but  tell their stories in completely separate dramatic spaces.</a:t>
            </a:r>
            <a:endParaRPr lang="en-NZ" dirty="0">
              <a:solidFill>
                <a:srgbClr val="1F3B73"/>
              </a:solidFill>
            </a:endParaRPr>
          </a:p>
          <a:p>
            <a:pPr marL="342900" lvl="0" indent="-342900">
              <a:buFont typeface="+mj-lt"/>
              <a:buAutoNum type="arabicPeriod"/>
            </a:pPr>
            <a:r>
              <a:rPr lang="en-GB" dirty="0">
                <a:solidFill>
                  <a:srgbClr val="1F3B73"/>
                </a:solidFill>
              </a:rPr>
              <a:t>Select images that relate to the topic (these may be illustrative or </a:t>
            </a:r>
            <a:r>
              <a:rPr lang="en-GB" dirty="0" err="1">
                <a:solidFill>
                  <a:srgbClr val="1F3B73"/>
                </a:solidFill>
              </a:rPr>
              <a:t>counterpointal</a:t>
            </a:r>
            <a:r>
              <a:rPr lang="en-GB" dirty="0">
                <a:solidFill>
                  <a:srgbClr val="1F3B73"/>
                </a:solidFill>
              </a:rPr>
              <a:t>)</a:t>
            </a:r>
            <a:endParaRPr lang="en-NZ" dirty="0">
              <a:solidFill>
                <a:srgbClr val="1F3B73"/>
              </a:solidFill>
            </a:endParaRPr>
          </a:p>
          <a:p>
            <a:pPr marL="342900" lvl="0" indent="-342900">
              <a:buFont typeface="+mj-lt"/>
              <a:buAutoNum type="arabicPeriod"/>
            </a:pPr>
            <a:r>
              <a:rPr lang="en-GB" dirty="0">
                <a:solidFill>
                  <a:srgbClr val="1F3B73"/>
                </a:solidFill>
              </a:rPr>
              <a:t>Either scan these so that they can be projected through a data projector (using </a:t>
            </a:r>
            <a:r>
              <a:rPr lang="en-GB" dirty="0" err="1">
                <a:solidFill>
                  <a:srgbClr val="1F3B73"/>
                </a:solidFill>
              </a:rPr>
              <a:t>powerpoint</a:t>
            </a:r>
            <a:r>
              <a:rPr lang="en-GB" dirty="0">
                <a:solidFill>
                  <a:srgbClr val="1F3B73"/>
                </a:solidFill>
              </a:rPr>
              <a:t> allows a very tidy finish), or make them into OHTs or make an I-movie</a:t>
            </a:r>
            <a:endParaRPr lang="en-NZ" dirty="0">
              <a:solidFill>
                <a:srgbClr val="1F3B73"/>
              </a:solidFill>
            </a:endParaRPr>
          </a:p>
          <a:p>
            <a:pPr marL="342900" lvl="0" indent="-342900">
              <a:buFont typeface="+mj-lt"/>
              <a:buAutoNum type="arabicPeriod"/>
            </a:pPr>
            <a:r>
              <a:rPr lang="en-GB" dirty="0">
                <a:solidFill>
                  <a:srgbClr val="1F3B73"/>
                </a:solidFill>
              </a:rPr>
              <a:t>Put this all together to create a </a:t>
            </a:r>
            <a:r>
              <a:rPr lang="en-GB" dirty="0" err="1">
                <a:solidFill>
                  <a:srgbClr val="1F3B73"/>
                </a:solidFill>
              </a:rPr>
              <a:t>doco</a:t>
            </a:r>
            <a:r>
              <a:rPr lang="en-GB" dirty="0">
                <a:solidFill>
                  <a:srgbClr val="1F3B73"/>
                </a:solidFill>
              </a:rPr>
              <a:t>-drama</a:t>
            </a:r>
            <a:endParaRPr lang="en-NZ" dirty="0">
              <a:solidFill>
                <a:srgbClr val="1F3B73"/>
              </a:solidFill>
            </a:endParaRPr>
          </a:p>
        </p:txBody>
      </p:sp>
      <p:sp>
        <p:nvSpPr>
          <p:cNvPr id="4" name="TextBox 3"/>
          <p:cNvSpPr txBox="1"/>
          <p:nvPr/>
        </p:nvSpPr>
        <p:spPr>
          <a:xfrm>
            <a:off x="177969" y="394031"/>
            <a:ext cx="5462649" cy="523220"/>
          </a:xfrm>
          <a:prstGeom prst="rect">
            <a:avLst/>
          </a:prstGeom>
          <a:noFill/>
        </p:spPr>
        <p:txBody>
          <a:bodyPr wrap="square" rtlCol="0">
            <a:spAutoFit/>
          </a:bodyPr>
          <a:lstStyle/>
          <a:p>
            <a:r>
              <a:rPr lang="en-NZ" sz="2800" dirty="0">
                <a:solidFill>
                  <a:srgbClr val="28166C"/>
                </a:solidFill>
              </a:rPr>
              <a:t>Older students – socially distanced  </a:t>
            </a:r>
          </a:p>
        </p:txBody>
      </p:sp>
    </p:spTree>
    <p:extLst>
      <p:ext uri="{BB962C8B-B14F-4D97-AF65-F5344CB8AC3E}">
        <p14:creationId xmlns:p14="http://schemas.microsoft.com/office/powerpoint/2010/main" val="425345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2" name="Picture 16" descr="Conspiracy-filled graffiti found at National Mall - CN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1474"/>
          <a:stretch/>
        </p:blipFill>
        <p:spPr bwMode="auto">
          <a:xfrm>
            <a:off x="8422104" y="3657829"/>
            <a:ext cx="3319424" cy="27247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9099" y="1277267"/>
            <a:ext cx="8705650" cy="461665"/>
          </a:xfrm>
          <a:prstGeom prst="rect">
            <a:avLst/>
          </a:prstGeom>
        </p:spPr>
        <p:txBody>
          <a:bodyPr wrap="square">
            <a:spAutoFit/>
          </a:bodyPr>
          <a:lstStyle/>
          <a:p>
            <a:pPr marL="457200" indent="-457200">
              <a:buFont typeface="+mj-lt"/>
              <a:buAutoNum type="arabicPeriod"/>
            </a:pPr>
            <a:r>
              <a:rPr lang="en-NZ" sz="2400" b="1" dirty="0">
                <a:solidFill>
                  <a:srgbClr val="28166C"/>
                </a:solidFill>
              </a:rPr>
              <a:t>Create a platform to work from ( a frame?  a point of entry?)</a:t>
            </a:r>
          </a:p>
        </p:txBody>
      </p:sp>
      <p:sp>
        <p:nvSpPr>
          <p:cNvPr id="4" name="TextBox 3"/>
          <p:cNvSpPr txBox="1"/>
          <p:nvPr/>
        </p:nvSpPr>
        <p:spPr>
          <a:xfrm>
            <a:off x="419099" y="571500"/>
            <a:ext cx="8003005" cy="800219"/>
          </a:xfrm>
          <a:prstGeom prst="rect">
            <a:avLst/>
          </a:prstGeom>
          <a:noFill/>
        </p:spPr>
        <p:txBody>
          <a:bodyPr wrap="square" rtlCol="0">
            <a:spAutoFit/>
          </a:bodyPr>
          <a:lstStyle/>
          <a:p>
            <a:r>
              <a:rPr lang="en-NZ" sz="2800" dirty="0">
                <a:solidFill>
                  <a:srgbClr val="1F3B73"/>
                </a:solidFill>
              </a:rPr>
              <a:t>8 checks for using drama to learn about big issues </a:t>
            </a:r>
          </a:p>
          <a:p>
            <a:endParaRPr lang="en-NZ" dirty="0"/>
          </a:p>
        </p:txBody>
      </p:sp>
      <p:sp>
        <p:nvSpPr>
          <p:cNvPr id="5" name="TextBox 4"/>
          <p:cNvSpPr txBox="1"/>
          <p:nvPr/>
        </p:nvSpPr>
        <p:spPr>
          <a:xfrm>
            <a:off x="986588" y="1643368"/>
            <a:ext cx="7507705" cy="1200329"/>
          </a:xfrm>
          <a:prstGeom prst="rect">
            <a:avLst/>
          </a:prstGeom>
          <a:noFill/>
        </p:spPr>
        <p:txBody>
          <a:bodyPr wrap="square" rtlCol="0">
            <a:spAutoFit/>
          </a:bodyPr>
          <a:lstStyle/>
          <a:p>
            <a:r>
              <a:rPr lang="en-NZ" dirty="0">
                <a:solidFill>
                  <a:srgbClr val="28166C"/>
                </a:solidFill>
              </a:rPr>
              <a:t>The big issues in today’s world need to be explored but their very bigness may make them seem difficult to work with</a:t>
            </a:r>
          </a:p>
          <a:p>
            <a:r>
              <a:rPr lang="en-NZ" dirty="0">
                <a:solidFill>
                  <a:srgbClr val="28166C"/>
                </a:solidFill>
              </a:rPr>
              <a:t>Learners need to be drawn into the exploration with something small, do- able</a:t>
            </a:r>
          </a:p>
          <a:p>
            <a:r>
              <a:rPr lang="en-NZ" dirty="0"/>
              <a:t> </a:t>
            </a:r>
          </a:p>
        </p:txBody>
      </p:sp>
      <p:sp>
        <p:nvSpPr>
          <p:cNvPr id="17" name="TextBox 16"/>
          <p:cNvSpPr txBox="1"/>
          <p:nvPr/>
        </p:nvSpPr>
        <p:spPr>
          <a:xfrm>
            <a:off x="835274" y="3192295"/>
            <a:ext cx="6624306" cy="2800767"/>
          </a:xfrm>
          <a:prstGeom prst="rect">
            <a:avLst/>
          </a:prstGeom>
          <a:noFill/>
        </p:spPr>
        <p:txBody>
          <a:bodyPr wrap="square" rtlCol="0">
            <a:spAutoFit/>
          </a:bodyPr>
          <a:lstStyle/>
          <a:p>
            <a:r>
              <a:rPr lang="en-NZ" sz="1600" dirty="0"/>
              <a:t>e.g.</a:t>
            </a:r>
          </a:p>
          <a:p>
            <a:r>
              <a:rPr lang="en-NZ" sz="1600" dirty="0"/>
              <a:t>The people who live on the hill look down on those who live in the valley. One day a  young gang decide to graffiti the wall that leads into the valley. What did they write?</a:t>
            </a:r>
          </a:p>
          <a:p>
            <a:r>
              <a:rPr lang="en-NZ" sz="1600" dirty="0"/>
              <a:t>The task is first recreate the graffiti - without taking role. </a:t>
            </a:r>
          </a:p>
          <a:p>
            <a:r>
              <a:rPr lang="en-NZ" sz="1600" dirty="0"/>
              <a:t>Then the teacher/facilitator invites learners to imagine a scene in a pub where a writer talks about the graffiti. Next scene change to a homes in the valley where at dinner one member of the family talks about the graffiti seen on the way home. </a:t>
            </a:r>
          </a:p>
          <a:p>
            <a:r>
              <a:rPr lang="en-NZ" sz="1600" dirty="0"/>
              <a:t>The drama can then build to exploration of one of the polarisations in our current world</a:t>
            </a:r>
          </a:p>
        </p:txBody>
      </p:sp>
    </p:spTree>
    <p:extLst>
      <p:ext uri="{BB962C8B-B14F-4D97-AF65-F5344CB8AC3E}">
        <p14:creationId xmlns:p14="http://schemas.microsoft.com/office/powerpoint/2010/main" val="372772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016" y="422138"/>
            <a:ext cx="8895492" cy="2062103"/>
          </a:xfrm>
          <a:prstGeom prst="rect">
            <a:avLst/>
          </a:prstGeom>
          <a:noFill/>
        </p:spPr>
        <p:txBody>
          <a:bodyPr wrap="square" rtlCol="0">
            <a:spAutoFit/>
          </a:bodyPr>
          <a:lstStyle/>
          <a:p>
            <a:pPr marL="457200" indent="-457200">
              <a:buFont typeface="+mj-lt"/>
              <a:buAutoNum type="arabicPeriod" startAt="2"/>
            </a:pPr>
            <a:endParaRPr lang="en-NZ" sz="2400" dirty="0">
              <a:solidFill>
                <a:schemeClr val="tx2">
                  <a:lumMod val="75000"/>
                </a:schemeClr>
              </a:solidFill>
            </a:endParaRPr>
          </a:p>
          <a:p>
            <a:pPr marL="457200" indent="-457200">
              <a:buFont typeface="+mj-lt"/>
              <a:buAutoNum type="arabicPeriod" startAt="2"/>
            </a:pPr>
            <a:r>
              <a:rPr lang="en-NZ" sz="2400" dirty="0">
                <a:solidFill>
                  <a:srgbClr val="28166C"/>
                </a:solidFill>
              </a:rPr>
              <a:t>Create opportunity for thought, emotional reaction, creativity</a:t>
            </a:r>
          </a:p>
          <a:p>
            <a:pPr marL="625475"/>
            <a:r>
              <a:rPr lang="en-NZ" sz="2000" dirty="0">
                <a:solidFill>
                  <a:srgbClr val="28166C"/>
                </a:solidFill>
              </a:rPr>
              <a:t>Using an art form does not in itself prevent top-down instruction or replication </a:t>
            </a:r>
          </a:p>
          <a:p>
            <a:pPr marL="457200" indent="-457200">
              <a:buFont typeface="+mj-lt"/>
              <a:buAutoNum type="arabicPeriod" startAt="2"/>
            </a:pPr>
            <a:endParaRPr lang="en-NZ" sz="2000" dirty="0"/>
          </a:p>
          <a:p>
            <a:endParaRPr lang="en-NZ" sz="20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171127" y="2899559"/>
            <a:ext cx="2715766" cy="3827592"/>
          </a:xfrm>
          <a:prstGeom prst="rect">
            <a:avLst/>
          </a:prstGeom>
        </p:spPr>
      </p:pic>
      <p:sp>
        <p:nvSpPr>
          <p:cNvPr id="6" name="TextBox 5"/>
          <p:cNvSpPr txBox="1"/>
          <p:nvPr/>
        </p:nvSpPr>
        <p:spPr>
          <a:xfrm>
            <a:off x="672020" y="3349593"/>
            <a:ext cx="6633555" cy="2062103"/>
          </a:xfrm>
          <a:prstGeom prst="rect">
            <a:avLst/>
          </a:prstGeom>
          <a:noFill/>
        </p:spPr>
        <p:txBody>
          <a:bodyPr wrap="square" rtlCol="0">
            <a:spAutoFit/>
          </a:bodyPr>
          <a:lstStyle/>
          <a:p>
            <a:r>
              <a:rPr lang="en-NZ" sz="1600" dirty="0"/>
              <a:t>e.g.</a:t>
            </a:r>
          </a:p>
          <a:p>
            <a:r>
              <a:rPr lang="en-NZ" sz="1600" dirty="0"/>
              <a:t>An old man in a refugee camp always carried a cigar tin in his pocket. He lost it when a fire started in the camp. A boy found it. It contained a sketched map, a smooth stone, a scrap of lace and a torn letter. </a:t>
            </a:r>
          </a:p>
          <a:p>
            <a:r>
              <a:rPr lang="en-NZ" sz="1600" dirty="0"/>
              <a:t>The task is to create a scene where one of these items came into the man’s life, showing why it was precious to him.</a:t>
            </a:r>
          </a:p>
          <a:p>
            <a:r>
              <a:rPr lang="en-NZ" sz="1600" dirty="0"/>
              <a:t>The drama can then build to exploration of what made him a refugee, what happened in the camp, </a:t>
            </a:r>
            <a:r>
              <a:rPr lang="en-NZ" sz="1600" dirty="0" err="1"/>
              <a:t>etc</a:t>
            </a:r>
            <a:endParaRPr lang="en-NZ" sz="1600" dirty="0"/>
          </a:p>
        </p:txBody>
      </p:sp>
    </p:spTree>
    <p:extLst>
      <p:ext uri="{BB962C8B-B14F-4D97-AF65-F5344CB8AC3E}">
        <p14:creationId xmlns:p14="http://schemas.microsoft.com/office/powerpoint/2010/main" val="15886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564" y="681311"/>
            <a:ext cx="6096000" cy="461665"/>
          </a:xfrm>
          <a:prstGeom prst="rect">
            <a:avLst/>
          </a:prstGeom>
        </p:spPr>
        <p:txBody>
          <a:bodyPr>
            <a:spAutoFit/>
          </a:bodyPr>
          <a:lstStyle/>
          <a:p>
            <a:pPr marL="457200" indent="-457200">
              <a:buFont typeface="+mj-lt"/>
              <a:buAutoNum type="arabicPeriod" startAt="3"/>
            </a:pPr>
            <a:r>
              <a:rPr lang="en-NZ" sz="2400" dirty="0">
                <a:solidFill>
                  <a:srgbClr val="28166C"/>
                </a:solidFill>
              </a:rPr>
              <a:t>Bridge from the known to the less known</a:t>
            </a:r>
          </a:p>
        </p:txBody>
      </p:sp>
      <p:sp>
        <p:nvSpPr>
          <p:cNvPr id="3" name="TextBox 2"/>
          <p:cNvSpPr txBox="1"/>
          <p:nvPr/>
        </p:nvSpPr>
        <p:spPr>
          <a:xfrm>
            <a:off x="1291734" y="1142976"/>
            <a:ext cx="9009247" cy="1200329"/>
          </a:xfrm>
          <a:prstGeom prst="rect">
            <a:avLst/>
          </a:prstGeom>
          <a:noFill/>
        </p:spPr>
        <p:txBody>
          <a:bodyPr wrap="square" rtlCol="0">
            <a:spAutoFit/>
          </a:bodyPr>
          <a:lstStyle/>
          <a:p>
            <a:r>
              <a:rPr lang="en-NZ" dirty="0">
                <a:solidFill>
                  <a:srgbClr val="28166C"/>
                </a:solidFill>
              </a:rPr>
              <a:t>We meet many of the </a:t>
            </a:r>
            <a:r>
              <a:rPr lang="en-NZ" i="1" dirty="0">
                <a:solidFill>
                  <a:srgbClr val="28166C"/>
                </a:solidFill>
              </a:rPr>
              <a:t>big issues </a:t>
            </a:r>
            <a:r>
              <a:rPr lang="en-NZ" dirty="0">
                <a:solidFill>
                  <a:srgbClr val="28166C"/>
                </a:solidFill>
              </a:rPr>
              <a:t>as generalised abstractions.</a:t>
            </a:r>
          </a:p>
          <a:p>
            <a:r>
              <a:rPr lang="en-NZ" dirty="0">
                <a:solidFill>
                  <a:srgbClr val="28166C"/>
                </a:solidFill>
              </a:rPr>
              <a:t>Drama invites examination of the human and particular. </a:t>
            </a:r>
          </a:p>
          <a:p>
            <a:r>
              <a:rPr lang="en-NZ" dirty="0">
                <a:solidFill>
                  <a:srgbClr val="28166C"/>
                </a:solidFill>
              </a:rPr>
              <a:t>At each stage of the  drama learners need to be able to lean on and play with what they already know before reaching out to the unknown </a:t>
            </a:r>
          </a:p>
        </p:txBody>
      </p:sp>
      <p:grpSp>
        <p:nvGrpSpPr>
          <p:cNvPr id="6" name="Group 5"/>
          <p:cNvGrpSpPr/>
          <p:nvPr/>
        </p:nvGrpSpPr>
        <p:grpSpPr>
          <a:xfrm>
            <a:off x="8253268" y="3770806"/>
            <a:ext cx="3636119" cy="3087194"/>
            <a:chOff x="8084826" y="3669476"/>
            <a:chExt cx="3636119" cy="3087194"/>
          </a:xfrm>
        </p:grpSpPr>
        <p:pic>
          <p:nvPicPr>
            <p:cNvPr id="4" name="Picture 2" descr="http://3.bp.blogspot.com/-RIXGi2XROjg/TuZOphERD_I/AAAAAAAAAfI/V31mtF1yyDI/s1600/Banks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826" y="3669476"/>
              <a:ext cx="3636119" cy="27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84826" y="6387338"/>
              <a:ext cx="1686296" cy="369332"/>
            </a:xfrm>
            <a:prstGeom prst="rect">
              <a:avLst/>
            </a:prstGeom>
            <a:noFill/>
          </p:spPr>
          <p:txBody>
            <a:bodyPr wrap="square" rtlCol="0">
              <a:spAutoFit/>
            </a:bodyPr>
            <a:lstStyle/>
            <a:p>
              <a:r>
                <a:rPr lang="en-NZ" dirty="0"/>
                <a:t>Banksy</a:t>
              </a:r>
            </a:p>
          </p:txBody>
        </p:sp>
      </p:grpSp>
      <p:sp>
        <p:nvSpPr>
          <p:cNvPr id="7" name="TextBox 6"/>
          <p:cNvSpPr txBox="1"/>
          <p:nvPr/>
        </p:nvSpPr>
        <p:spPr>
          <a:xfrm>
            <a:off x="824564" y="4020203"/>
            <a:ext cx="6633555" cy="1569660"/>
          </a:xfrm>
          <a:prstGeom prst="rect">
            <a:avLst/>
          </a:prstGeom>
          <a:noFill/>
        </p:spPr>
        <p:txBody>
          <a:bodyPr wrap="square" rtlCol="0">
            <a:spAutoFit/>
          </a:bodyPr>
          <a:lstStyle/>
          <a:p>
            <a:r>
              <a:rPr lang="en-NZ" sz="1600" dirty="0" err="1"/>
              <a:t>e.g</a:t>
            </a:r>
            <a:endParaRPr lang="en-NZ" sz="1600" dirty="0"/>
          </a:p>
          <a:p>
            <a:r>
              <a:rPr lang="en-NZ" sz="1600" dirty="0"/>
              <a:t>The graffiti drama starts without role – participants just recall graffiti they have already seen. As they then take role they have already something to build on. Each frame they work in builds a platform of background knowledge they can draw on for substance as they explore the next challenge.</a:t>
            </a:r>
          </a:p>
          <a:p>
            <a:endParaRPr lang="en-NZ" sz="1600" dirty="0"/>
          </a:p>
        </p:txBody>
      </p:sp>
    </p:spTree>
    <p:extLst>
      <p:ext uri="{BB962C8B-B14F-4D97-AF65-F5344CB8AC3E}">
        <p14:creationId xmlns:p14="http://schemas.microsoft.com/office/powerpoint/2010/main" val="1524771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627" y="838017"/>
            <a:ext cx="7053462" cy="461665"/>
          </a:xfrm>
          <a:prstGeom prst="rect">
            <a:avLst/>
          </a:prstGeom>
        </p:spPr>
        <p:txBody>
          <a:bodyPr wrap="square">
            <a:spAutoFit/>
          </a:bodyPr>
          <a:lstStyle/>
          <a:p>
            <a:pPr marL="457200" indent="-457200">
              <a:buFont typeface="+mj-lt"/>
              <a:buAutoNum type="arabicPeriod" startAt="4"/>
            </a:pPr>
            <a:r>
              <a:rPr lang="en-NZ" sz="2400" dirty="0">
                <a:solidFill>
                  <a:srgbClr val="28166C"/>
                </a:solidFill>
              </a:rPr>
              <a:t>Facilitate the development of multiple view points</a:t>
            </a:r>
          </a:p>
        </p:txBody>
      </p:sp>
      <p:sp>
        <p:nvSpPr>
          <p:cNvPr id="4" name="TextBox 3"/>
          <p:cNvSpPr txBox="1"/>
          <p:nvPr/>
        </p:nvSpPr>
        <p:spPr>
          <a:xfrm flipH="1">
            <a:off x="1207689" y="1299682"/>
            <a:ext cx="10631384" cy="1477328"/>
          </a:xfrm>
          <a:prstGeom prst="rect">
            <a:avLst/>
          </a:prstGeom>
          <a:noFill/>
        </p:spPr>
        <p:txBody>
          <a:bodyPr wrap="square" rtlCol="0">
            <a:spAutoFit/>
          </a:bodyPr>
          <a:lstStyle/>
          <a:p>
            <a:r>
              <a:rPr lang="en-NZ" dirty="0">
                <a:solidFill>
                  <a:srgbClr val="376581"/>
                </a:solidFill>
              </a:rPr>
              <a:t>In our everyday lives we often already have a particular attitude to issues in the world.   And our minds tend to merge new information into what we already hold.</a:t>
            </a:r>
          </a:p>
          <a:p>
            <a:r>
              <a:rPr lang="en-NZ" dirty="0">
                <a:solidFill>
                  <a:srgbClr val="376581"/>
                </a:solidFill>
              </a:rPr>
              <a:t>In the  image below the cliff seems to be reflected in the water. A careful look reveals an different land form.</a:t>
            </a:r>
          </a:p>
          <a:p>
            <a:r>
              <a:rPr lang="en-NZ" dirty="0">
                <a:solidFill>
                  <a:srgbClr val="376581"/>
                </a:solidFill>
              </a:rPr>
              <a:t>Working with  drama invites us to step outside ourselves into another role and seek a different way of seeing.  </a:t>
            </a:r>
          </a:p>
          <a:p>
            <a:r>
              <a:rPr lang="en-NZ" dirty="0">
                <a:solidFill>
                  <a:srgbClr val="376581"/>
                </a:solidFill>
              </a:rPr>
              <a:t>The use of role and fictional frames allows the shifts.</a:t>
            </a:r>
          </a:p>
        </p:txBody>
      </p:sp>
      <p:sp>
        <p:nvSpPr>
          <p:cNvPr id="5" name="TextBox 4"/>
          <p:cNvSpPr txBox="1"/>
          <p:nvPr/>
        </p:nvSpPr>
        <p:spPr>
          <a:xfrm>
            <a:off x="962580" y="3370017"/>
            <a:ext cx="6633555" cy="2062103"/>
          </a:xfrm>
          <a:prstGeom prst="rect">
            <a:avLst/>
          </a:prstGeom>
          <a:noFill/>
        </p:spPr>
        <p:txBody>
          <a:bodyPr wrap="square" rtlCol="0">
            <a:spAutoFit/>
          </a:bodyPr>
          <a:lstStyle/>
          <a:p>
            <a:r>
              <a:rPr lang="en-NZ" sz="1600" dirty="0" err="1"/>
              <a:t>e.g</a:t>
            </a:r>
            <a:endParaRPr lang="en-NZ" sz="1600" dirty="0"/>
          </a:p>
          <a:p>
            <a:r>
              <a:rPr lang="en-NZ" sz="1600" dirty="0"/>
              <a:t>Using a traditional story of the Billy Goats Gruff and the troll that lives under the bridge, participants are encouraged to develop accounts of troll behaviour and troll culture through the billy goats’ eyes.</a:t>
            </a:r>
          </a:p>
          <a:p>
            <a:r>
              <a:rPr lang="en-NZ" sz="1600" dirty="0"/>
              <a:t>Then  the teacher/facilitator picks up the narrative, explaining that the trolls are the ancestral guardians of the river and describing the carnage the goats cause with their indiscriminate eating.  Participants are invited to in-inscribe the  history  and cultures of the two groups through troll eyes.</a:t>
            </a:r>
          </a:p>
        </p:txBody>
      </p:sp>
      <p:grpSp>
        <p:nvGrpSpPr>
          <p:cNvPr id="7" name="Group 6"/>
          <p:cNvGrpSpPr/>
          <p:nvPr/>
        </p:nvGrpSpPr>
        <p:grpSpPr>
          <a:xfrm>
            <a:off x="7806089" y="3292145"/>
            <a:ext cx="3884585" cy="3237531"/>
            <a:chOff x="7921591" y="3620469"/>
            <a:chExt cx="3884585" cy="3237531"/>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1591" y="3620469"/>
              <a:ext cx="3884585" cy="2913439"/>
            </a:xfrm>
            <a:prstGeom prst="rect">
              <a:avLst/>
            </a:prstGeom>
          </p:spPr>
        </p:pic>
        <p:sp>
          <p:nvSpPr>
            <p:cNvPr id="6" name="TextBox 5"/>
            <p:cNvSpPr txBox="1"/>
            <p:nvPr/>
          </p:nvSpPr>
          <p:spPr>
            <a:xfrm>
              <a:off x="7921591" y="6611779"/>
              <a:ext cx="2002055" cy="246221"/>
            </a:xfrm>
            <a:prstGeom prst="rect">
              <a:avLst/>
            </a:prstGeom>
            <a:noFill/>
          </p:spPr>
          <p:txBody>
            <a:bodyPr wrap="square" rtlCol="0">
              <a:spAutoFit/>
            </a:bodyPr>
            <a:lstStyle/>
            <a:p>
              <a:r>
                <a:rPr lang="en-NZ" sz="1000" dirty="0"/>
                <a:t>Greenwood, 2002</a:t>
              </a:r>
            </a:p>
          </p:txBody>
        </p:sp>
      </p:grpSp>
    </p:spTree>
    <p:extLst>
      <p:ext uri="{BB962C8B-B14F-4D97-AF65-F5344CB8AC3E}">
        <p14:creationId xmlns:p14="http://schemas.microsoft.com/office/powerpoint/2010/main" val="407473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 y="669553"/>
            <a:ext cx="7867048" cy="461665"/>
          </a:xfrm>
          <a:prstGeom prst="rect">
            <a:avLst/>
          </a:prstGeom>
        </p:spPr>
        <p:txBody>
          <a:bodyPr wrap="square">
            <a:spAutoFit/>
          </a:bodyPr>
          <a:lstStyle/>
          <a:p>
            <a:pPr marL="342900" indent="-342900">
              <a:buFont typeface="+mj-lt"/>
              <a:buAutoNum type="arabicPeriod" startAt="5"/>
            </a:pPr>
            <a:r>
              <a:rPr lang="en-NZ" sz="2400" dirty="0">
                <a:solidFill>
                  <a:srgbClr val="28166C"/>
                </a:solidFill>
              </a:rPr>
              <a:t>Develop a ‘safe’  or manageable space </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707" y="3527552"/>
            <a:ext cx="3418641" cy="271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87654" y="1131218"/>
            <a:ext cx="9211378" cy="1477328"/>
          </a:xfrm>
          <a:prstGeom prst="rect">
            <a:avLst/>
          </a:prstGeom>
          <a:noFill/>
        </p:spPr>
        <p:txBody>
          <a:bodyPr wrap="square" rtlCol="0">
            <a:spAutoFit/>
          </a:bodyPr>
          <a:lstStyle/>
          <a:p>
            <a:r>
              <a:rPr lang="en-NZ" dirty="0">
                <a:solidFill>
                  <a:srgbClr val="387480"/>
                </a:solidFill>
              </a:rPr>
              <a:t>The concept of drama creating a </a:t>
            </a:r>
            <a:r>
              <a:rPr lang="en-NZ" i="1" dirty="0">
                <a:solidFill>
                  <a:srgbClr val="387480"/>
                </a:solidFill>
              </a:rPr>
              <a:t>safe space </a:t>
            </a:r>
            <a:r>
              <a:rPr lang="en-NZ" dirty="0">
                <a:solidFill>
                  <a:srgbClr val="387480"/>
                </a:solidFill>
              </a:rPr>
              <a:t>is widely described and contested.</a:t>
            </a:r>
          </a:p>
          <a:p>
            <a:r>
              <a:rPr lang="en-NZ" i="1" dirty="0">
                <a:solidFill>
                  <a:srgbClr val="387480"/>
                </a:solidFill>
              </a:rPr>
              <a:t> Safe </a:t>
            </a:r>
            <a:r>
              <a:rPr lang="en-NZ" dirty="0">
                <a:solidFill>
                  <a:srgbClr val="387480"/>
                </a:solidFill>
              </a:rPr>
              <a:t>does not mean insulated from challenging ideas or uncomfortable discoveries. </a:t>
            </a:r>
          </a:p>
          <a:p>
            <a:r>
              <a:rPr lang="en-NZ" dirty="0">
                <a:solidFill>
                  <a:srgbClr val="387480"/>
                </a:solidFill>
              </a:rPr>
              <a:t>The fiction of role creates allowances and  suspends criticism. </a:t>
            </a:r>
          </a:p>
          <a:p>
            <a:r>
              <a:rPr lang="en-NZ" dirty="0">
                <a:solidFill>
                  <a:srgbClr val="387480"/>
                </a:solidFill>
              </a:rPr>
              <a:t>But the exploratory space and the risks taken within it need to be managed, by both teacher and learners.</a:t>
            </a:r>
          </a:p>
        </p:txBody>
      </p:sp>
      <p:sp>
        <p:nvSpPr>
          <p:cNvPr id="6" name="TextBox 5"/>
          <p:cNvSpPr txBox="1"/>
          <p:nvPr/>
        </p:nvSpPr>
        <p:spPr>
          <a:xfrm>
            <a:off x="904829" y="3527552"/>
            <a:ext cx="6633555" cy="1815882"/>
          </a:xfrm>
          <a:prstGeom prst="rect">
            <a:avLst/>
          </a:prstGeom>
          <a:noFill/>
        </p:spPr>
        <p:txBody>
          <a:bodyPr wrap="square" rtlCol="0">
            <a:spAutoFit/>
          </a:bodyPr>
          <a:lstStyle/>
          <a:p>
            <a:r>
              <a:rPr lang="en-NZ" sz="1600" dirty="0" err="1"/>
              <a:t>e.g</a:t>
            </a:r>
            <a:endParaRPr lang="en-NZ" sz="1600" dirty="0"/>
          </a:p>
          <a:p>
            <a:r>
              <a:rPr lang="en-NZ" sz="1600" dirty="0"/>
              <a:t>In Mostar, Bosnia, a colleague and I used the story of the Billy Goats  Gruff to create a careful entry  into the sectarian wars that had devastated the city and its bridge. To have talked at the start about religion and  the massacres would have been perhaps dangerous and probably unproductive, but at a certain point in the drama the participants themselves started drawing parallels, and  in time the drama moved openly to recent history and possible futures. </a:t>
            </a:r>
          </a:p>
        </p:txBody>
      </p:sp>
    </p:spTree>
    <p:extLst>
      <p:ext uri="{BB962C8B-B14F-4D97-AF65-F5344CB8AC3E}">
        <p14:creationId xmlns:p14="http://schemas.microsoft.com/office/powerpoint/2010/main" val="1156922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801" y="621176"/>
            <a:ext cx="10458651" cy="461665"/>
          </a:xfrm>
          <a:prstGeom prst="rect">
            <a:avLst/>
          </a:prstGeom>
        </p:spPr>
        <p:txBody>
          <a:bodyPr wrap="square">
            <a:spAutoFit/>
          </a:bodyPr>
          <a:lstStyle/>
          <a:p>
            <a:pPr marL="342900" indent="-342900">
              <a:buFont typeface="+mj-lt"/>
              <a:buAutoNum type="arabicPeriod" startAt="6"/>
            </a:pPr>
            <a:r>
              <a:rPr lang="en-NZ" sz="2400" dirty="0">
                <a:solidFill>
                  <a:srgbClr val="28166C"/>
                </a:solidFill>
              </a:rPr>
              <a:t>Create opportunities to record violence without losing control of it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180445" y="3289465"/>
            <a:ext cx="4540501" cy="3016333"/>
          </a:xfrm>
          <a:prstGeom prst="rect">
            <a:avLst/>
          </a:prstGeom>
        </p:spPr>
      </p:pic>
      <p:sp>
        <p:nvSpPr>
          <p:cNvPr id="5" name="Rectangle 4"/>
          <p:cNvSpPr/>
          <p:nvPr/>
        </p:nvSpPr>
        <p:spPr>
          <a:xfrm>
            <a:off x="728311" y="997762"/>
            <a:ext cx="10112141" cy="1200329"/>
          </a:xfrm>
          <a:prstGeom prst="rect">
            <a:avLst/>
          </a:prstGeom>
        </p:spPr>
        <p:txBody>
          <a:bodyPr wrap="square">
            <a:spAutoFit/>
          </a:bodyPr>
          <a:lstStyle/>
          <a:p>
            <a:r>
              <a:rPr lang="en-NZ" dirty="0">
                <a:solidFill>
                  <a:srgbClr val="387480"/>
                </a:solidFill>
              </a:rPr>
              <a:t>Often violence is an integral part of the story. </a:t>
            </a:r>
          </a:p>
          <a:p>
            <a:r>
              <a:rPr lang="en-NZ" dirty="0">
                <a:solidFill>
                  <a:srgbClr val="387480"/>
                </a:solidFill>
              </a:rPr>
              <a:t>Sometimes participants want to indulge in horror, either macabre or comic.</a:t>
            </a:r>
          </a:p>
          <a:p>
            <a:r>
              <a:rPr lang="en-NZ" dirty="0">
                <a:solidFill>
                  <a:srgbClr val="387480"/>
                </a:solidFill>
              </a:rPr>
              <a:t>But acting violence and horror can be unconvincing. It can get uncontrolled. It may be dangerous. </a:t>
            </a:r>
          </a:p>
          <a:p>
            <a:r>
              <a:rPr lang="en-NZ" dirty="0">
                <a:solidFill>
                  <a:srgbClr val="387480"/>
                </a:solidFill>
              </a:rPr>
              <a:t>It’d time to use performative strategies. </a:t>
            </a:r>
          </a:p>
        </p:txBody>
      </p:sp>
      <p:sp>
        <p:nvSpPr>
          <p:cNvPr id="10" name="TextBox 9"/>
          <p:cNvSpPr txBox="1"/>
          <p:nvPr/>
        </p:nvSpPr>
        <p:spPr>
          <a:xfrm>
            <a:off x="506928" y="3289465"/>
            <a:ext cx="5951621" cy="2554545"/>
          </a:xfrm>
          <a:prstGeom prst="rect">
            <a:avLst/>
          </a:prstGeom>
          <a:noFill/>
        </p:spPr>
        <p:txBody>
          <a:bodyPr wrap="square" rtlCol="0">
            <a:spAutoFit/>
          </a:bodyPr>
          <a:lstStyle/>
          <a:p>
            <a:r>
              <a:rPr lang="en-NZ" sz="1600" dirty="0" err="1"/>
              <a:t>e.g</a:t>
            </a:r>
            <a:endParaRPr lang="en-NZ" sz="1600" dirty="0"/>
          </a:p>
          <a:p>
            <a:r>
              <a:rPr lang="en-NZ" sz="1600" dirty="0"/>
              <a:t>A photo essay using freeze frames/ body sculptures of war or atrocities allows a disciplining and thoughtful  acknowledgment of  violence.  The making of the images and reflection on them becomes part of the platform of what is known.</a:t>
            </a:r>
          </a:p>
          <a:p>
            <a:endParaRPr lang="en-NZ" sz="1600" dirty="0"/>
          </a:p>
          <a:p>
            <a:r>
              <a:rPr lang="en-NZ" sz="1600" dirty="0"/>
              <a:t>Sometimes participants want to offer implausible rescues or nightmare fantasies.   I tend to accept them, and re-narrate them as dreams of what those in the story hoped or feared would happen, but </a:t>
            </a:r>
            <a:r>
              <a:rPr lang="en-NZ" sz="1600" dirty="0" err="1"/>
              <a:t>actutally</a:t>
            </a:r>
            <a:r>
              <a:rPr lang="en-NZ" sz="1600" dirty="0"/>
              <a:t>…..</a:t>
            </a:r>
          </a:p>
        </p:txBody>
      </p:sp>
    </p:spTree>
    <p:extLst>
      <p:ext uri="{BB962C8B-B14F-4D97-AF65-F5344CB8AC3E}">
        <p14:creationId xmlns:p14="http://schemas.microsoft.com/office/powerpoint/2010/main" val="3497948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FFFAE1"/>
            </a:gs>
            <a:gs pos="26000">
              <a:srgbClr val="F5F9F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1019476" y="878381"/>
            <a:ext cx="6096000" cy="461665"/>
          </a:xfrm>
          <a:prstGeom prst="rect">
            <a:avLst/>
          </a:prstGeom>
        </p:spPr>
        <p:txBody>
          <a:bodyPr>
            <a:spAutoFit/>
          </a:bodyPr>
          <a:lstStyle/>
          <a:p>
            <a:pPr marL="457200" indent="-457200">
              <a:buFont typeface="+mj-lt"/>
              <a:buAutoNum type="arabicPeriod" startAt="7"/>
            </a:pPr>
            <a:r>
              <a:rPr lang="en-NZ" sz="2400" dirty="0">
                <a:solidFill>
                  <a:srgbClr val="28166C"/>
                </a:solidFill>
              </a:rPr>
              <a:t>Build and stretch tension</a:t>
            </a:r>
          </a:p>
        </p:txBody>
      </p:sp>
      <p:pic>
        <p:nvPicPr>
          <p:cNvPr id="19458" name="Picture 2" descr="Different Roles, Different Goals - Healthy Tension at Work - Comprehensive  EA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284020" y="4162927"/>
            <a:ext cx="6466947" cy="2252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9476" y="1356618"/>
            <a:ext cx="9399871" cy="1200329"/>
          </a:xfrm>
          <a:prstGeom prst="rect">
            <a:avLst/>
          </a:prstGeom>
          <a:noFill/>
        </p:spPr>
        <p:txBody>
          <a:bodyPr wrap="square" rtlCol="0">
            <a:spAutoFit/>
          </a:bodyPr>
          <a:lstStyle/>
          <a:p>
            <a:r>
              <a:rPr lang="en-NZ" dirty="0"/>
              <a:t>Drama is powerful, and fun, when a challenge interrupts the narrative. </a:t>
            </a:r>
          </a:p>
          <a:p>
            <a:r>
              <a:rPr lang="en-NZ" dirty="0"/>
              <a:t>Learning happens when we don’t know the answer.</a:t>
            </a:r>
          </a:p>
          <a:p>
            <a:r>
              <a:rPr lang="en-NZ" dirty="0"/>
              <a:t>The teacher/facilitator needs to allow a storyline to develop long enough to make it believable for the participants before intervening with a challenge.</a:t>
            </a:r>
          </a:p>
        </p:txBody>
      </p:sp>
      <p:sp>
        <p:nvSpPr>
          <p:cNvPr id="5" name="TextBox 4"/>
          <p:cNvSpPr txBox="1"/>
          <p:nvPr/>
        </p:nvSpPr>
        <p:spPr>
          <a:xfrm>
            <a:off x="1019476" y="3925751"/>
            <a:ext cx="3444240" cy="2062103"/>
          </a:xfrm>
          <a:prstGeom prst="rect">
            <a:avLst/>
          </a:prstGeom>
          <a:noFill/>
        </p:spPr>
        <p:txBody>
          <a:bodyPr wrap="square" rtlCol="0">
            <a:spAutoFit/>
          </a:bodyPr>
          <a:lstStyle/>
          <a:p>
            <a:r>
              <a:rPr lang="en-NZ" sz="1600" dirty="0" err="1"/>
              <a:t>e.g</a:t>
            </a:r>
            <a:endParaRPr lang="en-NZ" sz="1600" dirty="0"/>
          </a:p>
          <a:p>
            <a:r>
              <a:rPr lang="en-NZ" sz="1600" dirty="0"/>
              <a:t>A person from the valley and one from the hill fall in love (</a:t>
            </a:r>
            <a:r>
              <a:rPr lang="en-NZ" sz="1600" i="1" dirty="0"/>
              <a:t>Romeo and Juliet </a:t>
            </a:r>
            <a:r>
              <a:rPr lang="en-NZ" sz="1600" dirty="0"/>
              <a:t>or </a:t>
            </a:r>
            <a:r>
              <a:rPr lang="en-NZ" sz="1600" i="1" dirty="0"/>
              <a:t>Othello</a:t>
            </a:r>
            <a:r>
              <a:rPr lang="en-NZ" sz="1600" dirty="0"/>
              <a:t>).  A person from the hill needs to borrow money from someone in the valley (</a:t>
            </a:r>
            <a:r>
              <a:rPr lang="en-NZ" sz="1600" i="1" dirty="0"/>
              <a:t>The Merchant of Venice</a:t>
            </a:r>
            <a:r>
              <a:rPr lang="en-NZ" sz="1600" dirty="0"/>
              <a:t>).  </a:t>
            </a:r>
          </a:p>
          <a:p>
            <a:r>
              <a:rPr lang="en-NZ" sz="1600" dirty="0"/>
              <a:t> The man  with the cigar tin  is still young and he is offered a choice…..</a:t>
            </a:r>
          </a:p>
        </p:txBody>
      </p:sp>
    </p:spTree>
    <p:extLst>
      <p:ext uri="{BB962C8B-B14F-4D97-AF65-F5344CB8AC3E}">
        <p14:creationId xmlns:p14="http://schemas.microsoft.com/office/powerpoint/2010/main" val="2332618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3813" y="874908"/>
            <a:ext cx="8372376" cy="461665"/>
          </a:xfrm>
          <a:prstGeom prst="rect">
            <a:avLst/>
          </a:prstGeom>
        </p:spPr>
        <p:txBody>
          <a:bodyPr wrap="square">
            <a:spAutoFit/>
          </a:bodyPr>
          <a:lstStyle/>
          <a:p>
            <a:pPr marL="457200" indent="-457200">
              <a:buFont typeface="+mj-lt"/>
              <a:buAutoNum type="arabicPeriod" startAt="8"/>
            </a:pPr>
            <a:r>
              <a:rPr lang="en-NZ" sz="2400" dirty="0">
                <a:solidFill>
                  <a:srgbClr val="28166C"/>
                </a:solidFill>
              </a:rPr>
              <a:t>There is skilled craft involved in using drama for learning</a:t>
            </a:r>
          </a:p>
        </p:txBody>
      </p:sp>
      <p:graphicFrame>
        <p:nvGraphicFramePr>
          <p:cNvPr id="3" name="Diagram 2"/>
          <p:cNvGraphicFramePr/>
          <p:nvPr>
            <p:extLst>
              <p:ext uri="{D42A27DB-BD31-4B8C-83A1-F6EECF244321}">
                <p14:modId xmlns:p14="http://schemas.microsoft.com/office/powerpoint/2010/main" val="3828111907"/>
              </p:ext>
            </p:extLst>
          </p:nvPr>
        </p:nvGraphicFramePr>
        <p:xfrm>
          <a:off x="6262168" y="3910909"/>
          <a:ext cx="4488160" cy="2248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337109" y="1265451"/>
            <a:ext cx="9022081" cy="1477328"/>
          </a:xfrm>
          <a:prstGeom prst="rect">
            <a:avLst/>
          </a:prstGeom>
          <a:noFill/>
        </p:spPr>
        <p:txBody>
          <a:bodyPr wrap="square" rtlCol="0">
            <a:spAutoFit/>
          </a:bodyPr>
          <a:lstStyle/>
          <a:p>
            <a:r>
              <a:rPr lang="en-NZ" dirty="0">
                <a:solidFill>
                  <a:srgbClr val="387480"/>
                </a:solidFill>
              </a:rPr>
              <a:t>It’s not necessary for learners or facilitator  to be great actors: role is more about commitment than skill.   </a:t>
            </a:r>
          </a:p>
          <a:p>
            <a:r>
              <a:rPr lang="en-NZ" dirty="0">
                <a:solidFill>
                  <a:srgbClr val="387480"/>
                </a:solidFill>
              </a:rPr>
              <a:t>But the teacher/ facilitator needs to develop skilled craftsmanship in selecting entry points, making dramatic interventions and in enabling  reflection.</a:t>
            </a:r>
          </a:p>
          <a:p>
            <a:r>
              <a:rPr lang="en-NZ" dirty="0">
                <a:solidFill>
                  <a:srgbClr val="376581"/>
                </a:solidFill>
              </a:rPr>
              <a:t>The skilled craft is in morphing play into learning.</a:t>
            </a:r>
          </a:p>
        </p:txBody>
      </p:sp>
      <p:sp>
        <p:nvSpPr>
          <p:cNvPr id="5" name="TextBox 4"/>
          <p:cNvSpPr txBox="1"/>
          <p:nvPr/>
        </p:nvSpPr>
        <p:spPr>
          <a:xfrm>
            <a:off x="948088" y="4007161"/>
            <a:ext cx="4754881" cy="1569660"/>
          </a:xfrm>
          <a:prstGeom prst="rect">
            <a:avLst/>
          </a:prstGeom>
          <a:noFill/>
        </p:spPr>
        <p:txBody>
          <a:bodyPr wrap="square" rtlCol="0">
            <a:spAutoFit/>
          </a:bodyPr>
          <a:lstStyle/>
          <a:p>
            <a:r>
              <a:rPr lang="en-NZ" sz="1600" dirty="0" err="1"/>
              <a:t>e.g</a:t>
            </a:r>
            <a:endParaRPr lang="en-NZ" sz="1600" dirty="0"/>
          </a:p>
          <a:p>
            <a:r>
              <a:rPr lang="en-NZ" sz="1600" dirty="0"/>
              <a:t>In the </a:t>
            </a:r>
            <a:r>
              <a:rPr lang="en-NZ" sz="1600" dirty="0" err="1"/>
              <a:t>graffit</a:t>
            </a:r>
            <a:r>
              <a:rPr lang="en-NZ" sz="1600" dirty="0"/>
              <a:t> dram we can peer through the window of each house to listen to what’s discussed at the dinner table, The facilitator decides when enough tension has built and before it begins to flatten she draws the shutters. </a:t>
            </a:r>
          </a:p>
        </p:txBody>
      </p:sp>
    </p:spTree>
    <p:extLst>
      <p:ext uri="{BB962C8B-B14F-4D97-AF65-F5344CB8AC3E}">
        <p14:creationId xmlns:p14="http://schemas.microsoft.com/office/powerpoint/2010/main" val="306967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205" y="477502"/>
            <a:ext cx="6947338" cy="646331"/>
          </a:xfrm>
          <a:prstGeom prst="rect">
            <a:avLst/>
          </a:prstGeom>
          <a:noFill/>
        </p:spPr>
        <p:txBody>
          <a:bodyPr wrap="square" rtlCol="0">
            <a:spAutoFit/>
          </a:bodyPr>
          <a:lstStyle/>
          <a:p>
            <a:r>
              <a:rPr lang="en-NZ" dirty="0"/>
              <a:t>In a locked down </a:t>
            </a:r>
            <a:r>
              <a:rPr lang="en-NZ" dirty="0" err="1"/>
              <a:t>Covid</a:t>
            </a:r>
            <a:r>
              <a:rPr lang="en-NZ" dirty="0"/>
              <a:t> world  we are trapped  inside  </a:t>
            </a:r>
          </a:p>
          <a:p>
            <a:r>
              <a:rPr lang="en-NZ" dirty="0"/>
              <a:t>and outside the world’s turbulences and dangers rage </a:t>
            </a:r>
          </a:p>
        </p:txBody>
      </p:sp>
      <p:sp>
        <p:nvSpPr>
          <p:cNvPr id="3" name="TextBox 2"/>
          <p:cNvSpPr txBox="1"/>
          <p:nvPr/>
        </p:nvSpPr>
        <p:spPr>
          <a:xfrm>
            <a:off x="1108717" y="1325611"/>
            <a:ext cx="7493876" cy="1477328"/>
          </a:xfrm>
          <a:prstGeom prst="rect">
            <a:avLst/>
          </a:prstGeom>
          <a:noFill/>
        </p:spPr>
        <p:txBody>
          <a:bodyPr wrap="square" rtlCol="0">
            <a:spAutoFit/>
          </a:bodyPr>
          <a:lstStyle/>
          <a:p>
            <a:r>
              <a:rPr lang="en-NZ" dirty="0"/>
              <a:t>By using drama </a:t>
            </a:r>
          </a:p>
          <a:p>
            <a:r>
              <a:rPr lang="en-NZ" dirty="0"/>
              <a:t>we take some ownership of what is happening outside </a:t>
            </a:r>
          </a:p>
          <a:p>
            <a:r>
              <a:rPr lang="en-NZ" dirty="0"/>
              <a:t>we filter it inside our imaginative experience, process it, make sense of it,  mark it</a:t>
            </a:r>
          </a:p>
          <a:p>
            <a:endParaRPr lang="en-NZ" dirty="0"/>
          </a:p>
        </p:txBody>
      </p:sp>
      <p:sp>
        <p:nvSpPr>
          <p:cNvPr id="4" name="TextBox 3"/>
          <p:cNvSpPr txBox="1"/>
          <p:nvPr/>
        </p:nvSpPr>
        <p:spPr>
          <a:xfrm>
            <a:off x="1108717" y="2965724"/>
            <a:ext cx="5419023" cy="923330"/>
          </a:xfrm>
          <a:prstGeom prst="rect">
            <a:avLst/>
          </a:prstGeom>
          <a:noFill/>
        </p:spPr>
        <p:txBody>
          <a:bodyPr wrap="square" rtlCol="0">
            <a:spAutoFit/>
          </a:bodyPr>
          <a:lstStyle/>
          <a:p>
            <a:r>
              <a:rPr lang="en-NZ" dirty="0"/>
              <a:t>The outside becomes resource for our inside </a:t>
            </a:r>
          </a:p>
          <a:p>
            <a:r>
              <a:rPr lang="en-NZ" dirty="0"/>
              <a:t>Our inside stretches to embrace the wider world</a:t>
            </a:r>
          </a:p>
          <a:p>
            <a:endParaRPr lang="en-NZ" dirty="0"/>
          </a:p>
        </p:txBody>
      </p:sp>
      <p:sp>
        <p:nvSpPr>
          <p:cNvPr id="6" name="TextBox 5"/>
          <p:cNvSpPr txBox="1"/>
          <p:nvPr/>
        </p:nvSpPr>
        <p:spPr>
          <a:xfrm>
            <a:off x="970144" y="4458361"/>
            <a:ext cx="4065191" cy="1200329"/>
          </a:xfrm>
          <a:prstGeom prst="rect">
            <a:avLst/>
          </a:prstGeom>
          <a:noFill/>
        </p:spPr>
        <p:txBody>
          <a:bodyPr wrap="square" rtlCol="0">
            <a:spAutoFit/>
          </a:bodyPr>
          <a:lstStyle/>
          <a:p>
            <a:r>
              <a:rPr lang="en-NZ" dirty="0"/>
              <a:t>We may not be able to change the outside to a great extent: </a:t>
            </a:r>
          </a:p>
          <a:p>
            <a:r>
              <a:rPr lang="en-NZ" dirty="0"/>
              <a:t>we can change our way of being  within the outside.</a:t>
            </a:r>
          </a:p>
        </p:txBody>
      </p:sp>
      <p:sp>
        <p:nvSpPr>
          <p:cNvPr id="8" name="Oval 7"/>
          <p:cNvSpPr/>
          <p:nvPr/>
        </p:nvSpPr>
        <p:spPr>
          <a:xfrm>
            <a:off x="8341360" y="3322320"/>
            <a:ext cx="2407920" cy="2062480"/>
          </a:xfrm>
          <a:prstGeom prst="ellipse">
            <a:avLst/>
          </a:prstGeom>
          <a:gradFill flip="none" rotWithShape="1">
            <a:gsLst>
              <a:gs pos="85000">
                <a:schemeClr val="accent1">
                  <a:lumMod val="60000"/>
                  <a:lumOff val="40000"/>
                </a:schemeClr>
              </a:gs>
              <a:gs pos="43000">
                <a:srgbClr val="F5F9FD"/>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21" name="Group 20"/>
          <p:cNvGrpSpPr/>
          <p:nvPr/>
        </p:nvGrpSpPr>
        <p:grpSpPr>
          <a:xfrm>
            <a:off x="6248400" y="5262879"/>
            <a:ext cx="2646218" cy="1256673"/>
            <a:chOff x="6248400" y="5262879"/>
            <a:chExt cx="2646218" cy="1256673"/>
          </a:xfrm>
          <a:gradFill flip="none" rotWithShape="1">
            <a:gsLst>
              <a:gs pos="67000">
                <a:schemeClr val="bg1"/>
              </a:gs>
              <a:gs pos="31000">
                <a:schemeClr val="accent1">
                  <a:lumMod val="20000"/>
                  <a:lumOff val="80000"/>
                </a:schemeClr>
              </a:gs>
            </a:gsLst>
            <a:path path="circle">
              <a:fillToRect l="100000" b="100000"/>
            </a:path>
            <a:tileRect t="-100000" r="-100000"/>
          </a:gradFill>
        </p:grpSpPr>
        <p:sp>
          <p:nvSpPr>
            <p:cNvPr id="10" name="Oval Callout 9"/>
            <p:cNvSpPr/>
            <p:nvPr/>
          </p:nvSpPr>
          <p:spPr>
            <a:xfrm>
              <a:off x="6248400" y="5262879"/>
              <a:ext cx="2646218" cy="1256673"/>
            </a:xfrm>
            <a:prstGeom prst="wedgeEllipseCallout">
              <a:avLst>
                <a:gd name="adj1" fmla="val 44128"/>
                <a:gd name="adj2" fmla="val -5559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Elbow Connector 10"/>
            <p:cNvCxnSpPr/>
            <p:nvPr/>
          </p:nvCxnSpPr>
          <p:spPr>
            <a:xfrm rot="1560000">
              <a:off x="7176390" y="5605601"/>
              <a:ext cx="995680" cy="447179"/>
            </a:xfrm>
            <a:prstGeom prst="bentConnector3">
              <a:avLst>
                <a:gd name="adj1" fmla="val 50000"/>
              </a:avLst>
            </a:prstGeom>
            <a:grpFill/>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0089193" y="1154364"/>
            <a:ext cx="1706880" cy="2066407"/>
            <a:chOff x="9997440" y="1123833"/>
            <a:chExt cx="1706880" cy="2066407"/>
          </a:xfrm>
        </p:grpSpPr>
        <p:sp>
          <p:nvSpPr>
            <p:cNvPr id="9" name="Oval Callout 8"/>
            <p:cNvSpPr/>
            <p:nvPr/>
          </p:nvSpPr>
          <p:spPr>
            <a:xfrm>
              <a:off x="9997440" y="1123833"/>
              <a:ext cx="1706880" cy="2066407"/>
            </a:xfrm>
            <a:prstGeom prst="wedgeEllipseCallout">
              <a:avLst/>
            </a:prstGeom>
            <a:gradFill flip="none" rotWithShape="1">
              <a:gsLst>
                <a:gs pos="0">
                  <a:schemeClr val="accent1">
                    <a:lumMod val="20000"/>
                    <a:lumOff val="80000"/>
                  </a:schemeClr>
                </a:gs>
                <a:gs pos="46000">
                  <a:srgbClr val="F5F9FD"/>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4859" y="1797597"/>
              <a:ext cx="1172042" cy="779941"/>
            </a:xfrm>
            <a:prstGeom prst="cloud">
              <a:avLst/>
            </a:prstGeom>
          </p:spPr>
        </p:pic>
      </p:grpSp>
      <p:grpSp>
        <p:nvGrpSpPr>
          <p:cNvPr id="24" name="Group 23"/>
          <p:cNvGrpSpPr/>
          <p:nvPr/>
        </p:nvGrpSpPr>
        <p:grpSpPr>
          <a:xfrm>
            <a:off x="6377050" y="2470068"/>
            <a:ext cx="1842652" cy="1852550"/>
            <a:chOff x="6377050" y="2470068"/>
            <a:chExt cx="1842652" cy="1852550"/>
          </a:xfrm>
        </p:grpSpPr>
        <p:sp>
          <p:nvSpPr>
            <p:cNvPr id="22" name="Oval Callout 21"/>
            <p:cNvSpPr/>
            <p:nvPr/>
          </p:nvSpPr>
          <p:spPr>
            <a:xfrm>
              <a:off x="6377050" y="2470068"/>
              <a:ext cx="1842652" cy="1852550"/>
            </a:xfrm>
            <a:prstGeom prst="wedgeEllipseCallout">
              <a:avLst>
                <a:gd name="adj1" fmla="val 68674"/>
                <a:gd name="adj2" fmla="val 14264"/>
              </a:avLst>
            </a:prstGeom>
            <a:gradFill flip="none" rotWithShape="1">
              <a:gsLst>
                <a:gs pos="63000">
                  <a:schemeClr val="bg1"/>
                </a:gs>
                <a:gs pos="19000">
                  <a:schemeClr val="accent1">
                    <a:lumMod val="20000"/>
                    <a:lumOff val="8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3" name="Picture 2" descr="Listings of WHO's response to COVID-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54168" y="3090474"/>
              <a:ext cx="665830" cy="609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10639449" y="4650597"/>
            <a:ext cx="1575460" cy="2120343"/>
            <a:chOff x="10639449" y="4650597"/>
            <a:chExt cx="1575460" cy="2120343"/>
          </a:xfrm>
        </p:grpSpPr>
        <p:sp>
          <p:nvSpPr>
            <p:cNvPr id="26" name="Oval Callout 25"/>
            <p:cNvSpPr/>
            <p:nvPr/>
          </p:nvSpPr>
          <p:spPr>
            <a:xfrm rot="624070">
              <a:off x="10639449" y="4650597"/>
              <a:ext cx="1575460" cy="2120343"/>
            </a:xfrm>
            <a:prstGeom prst="wedgeEllipseCallout">
              <a:avLst>
                <a:gd name="adj1" fmla="val -58462"/>
                <a:gd name="adj2" fmla="val -31769"/>
              </a:avLst>
            </a:prstGeom>
            <a:gradFill>
              <a:gsLst>
                <a:gs pos="74000">
                  <a:schemeClr val="bg1"/>
                </a:gs>
                <a:gs pos="15000">
                  <a:schemeClr val="accent1">
                    <a:lumMod val="40000"/>
                    <a:lumOff val="60000"/>
                  </a:schemeClr>
                </a:gs>
              </a:gsLst>
              <a:path path="circle">
                <a:fillToRect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5" name="Picture 2" descr="3 Reasons Why We Fall for Conspiracy Theories"/>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pressure="20"/>
                      </a14:imgEffect>
                    </a14:imgLayer>
                  </a14:imgProps>
                </a:ext>
                <a:ext uri="{28A0092B-C50C-407E-A947-70E740481C1C}">
                  <a14:useLocalDpi xmlns:a14="http://schemas.microsoft.com/office/drawing/2010/main" val="0"/>
                </a:ext>
              </a:extLst>
            </a:blip>
            <a:srcRect/>
            <a:stretch>
              <a:fillRect/>
            </a:stretch>
          </p:blipFill>
          <p:spPr bwMode="auto">
            <a:xfrm rot="20405662">
              <a:off x="10762127" y="5387331"/>
              <a:ext cx="1330103" cy="542718"/>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7410" name="Picture 2" descr="Atypical antipsychotics: overrated and overprescribed | Comment |  Pharmaceutical Journa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120257" y="3889054"/>
            <a:ext cx="775583" cy="8671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0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330" y="322433"/>
            <a:ext cx="6074979" cy="2308324"/>
          </a:xfrm>
          <a:prstGeom prst="rect">
            <a:avLst/>
          </a:prstGeom>
          <a:noFill/>
        </p:spPr>
        <p:txBody>
          <a:bodyPr wrap="square" rtlCol="0">
            <a:spAutoFit/>
          </a:bodyPr>
          <a:lstStyle/>
          <a:p>
            <a:pPr marL="285750" indent="-285750">
              <a:buFont typeface="Arial" panose="020B0604020202020204" pitchFamily="34" charset="0"/>
              <a:buChar char="•"/>
            </a:pPr>
            <a:r>
              <a:rPr lang="en-NZ" dirty="0"/>
              <a:t>Now in the last quarter of a year dominated by </a:t>
            </a:r>
            <a:r>
              <a:rPr lang="en-NZ" dirty="0" err="1"/>
              <a:t>Covid</a:t>
            </a:r>
            <a:endParaRPr lang="en-NZ" dirty="0"/>
          </a:p>
          <a:p>
            <a:pPr marL="285750" indent="-285750">
              <a:buFont typeface="Arial" panose="020B0604020202020204" pitchFamily="34" charset="0"/>
              <a:buChar char="•"/>
            </a:pPr>
            <a:r>
              <a:rPr lang="en-NZ" dirty="0"/>
              <a:t>Anxiety in January,  lockdown in March, no active cases in June, back to lockdown in August</a:t>
            </a:r>
          </a:p>
          <a:p>
            <a:pPr marL="285750" indent="-285750">
              <a:buFont typeface="Arial" panose="020B0604020202020204" pitchFamily="34" charset="0"/>
              <a:buChar char="•"/>
            </a:pPr>
            <a:r>
              <a:rPr lang="en-NZ" dirty="0"/>
              <a:t>Overlaid with border closure, political wrangling, conspiracy theories, and continuing global rise of the virus</a:t>
            </a:r>
          </a:p>
          <a:p>
            <a:pPr marL="285750" indent="-285750">
              <a:buFont typeface="Arial" panose="020B0604020202020204" pitchFamily="34" charset="0"/>
              <a:buChar char="•"/>
            </a:pPr>
            <a:r>
              <a:rPr lang="en-NZ" dirty="0"/>
              <a:t>Over time our energies and minds have become increasingly locked down</a:t>
            </a:r>
          </a:p>
          <a:p>
            <a:pPr marL="285750" indent="-285750">
              <a:buFont typeface="Arial" panose="020B0604020202020204" pitchFamily="34" charset="0"/>
              <a:buChar char="•"/>
            </a:pPr>
            <a:r>
              <a:rPr lang="en-NZ" dirty="0"/>
              <a:t>Planned projects have lost momentum</a:t>
            </a:r>
          </a:p>
        </p:txBody>
      </p:sp>
      <p:pic>
        <p:nvPicPr>
          <p:cNvPr id="6146" name="Picture 2" descr="Be a Bat Man by Sun Dayong is a mobile safety device or shield against Coronaviru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9683" y="3055944"/>
            <a:ext cx="5149302" cy="2894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9682" y="6043448"/>
            <a:ext cx="5149303" cy="400110"/>
          </a:xfrm>
          <a:prstGeom prst="rect">
            <a:avLst/>
          </a:prstGeom>
          <a:noFill/>
        </p:spPr>
        <p:txBody>
          <a:bodyPr wrap="square" rtlCol="0">
            <a:spAutoFit/>
          </a:bodyPr>
          <a:lstStyle/>
          <a:p>
            <a:r>
              <a:rPr lang="en-NZ" sz="1000" dirty="0"/>
              <a:t>Sun </a:t>
            </a:r>
            <a:r>
              <a:rPr lang="en-NZ" sz="1000" dirty="0" err="1"/>
              <a:t>Dayong</a:t>
            </a:r>
            <a:r>
              <a:rPr lang="en-NZ" sz="1000" dirty="0"/>
              <a:t> : wearable coronavirus shield, https://www.dezeen.com/2020/02/26/sun-dayong-coronavirus-protection-shield/?li_source=LI&amp;li_medium=bottom_block_1</a:t>
            </a:r>
          </a:p>
        </p:txBody>
      </p:sp>
      <p:sp>
        <p:nvSpPr>
          <p:cNvPr id="5" name="TextBox 4"/>
          <p:cNvSpPr txBox="1"/>
          <p:nvPr/>
        </p:nvSpPr>
        <p:spPr>
          <a:xfrm>
            <a:off x="630621" y="3055944"/>
            <a:ext cx="4340772" cy="923330"/>
          </a:xfrm>
          <a:prstGeom prst="rect">
            <a:avLst/>
          </a:prstGeom>
          <a:noFill/>
        </p:spPr>
        <p:txBody>
          <a:bodyPr wrap="square" rtlCol="0">
            <a:spAutoFit/>
          </a:bodyPr>
          <a:lstStyle/>
          <a:p>
            <a:r>
              <a:rPr lang="en-NZ" dirty="0"/>
              <a:t>I come from a Drama background, with membership In IDEA since its birth, and participation in 2 WAAE conferences</a:t>
            </a:r>
          </a:p>
        </p:txBody>
      </p:sp>
      <p:sp>
        <p:nvSpPr>
          <p:cNvPr id="6" name="TextBox 5"/>
          <p:cNvSpPr txBox="1"/>
          <p:nvPr/>
        </p:nvSpPr>
        <p:spPr>
          <a:xfrm>
            <a:off x="1040524" y="4082065"/>
            <a:ext cx="3930869" cy="1200329"/>
          </a:xfrm>
          <a:prstGeom prst="rect">
            <a:avLst/>
          </a:prstGeom>
          <a:noFill/>
        </p:spPr>
        <p:txBody>
          <a:bodyPr wrap="square" rtlCol="0">
            <a:spAutoFit/>
          </a:bodyPr>
          <a:lstStyle/>
          <a:p>
            <a:r>
              <a:rPr lang="en-NZ" dirty="0"/>
              <a:t>Although there are many commonalities across the arts – both in genesis of making and in using arts for education. there are also important differences</a:t>
            </a:r>
          </a:p>
        </p:txBody>
      </p:sp>
      <p:sp>
        <p:nvSpPr>
          <p:cNvPr id="7" name="TextBox 6"/>
          <p:cNvSpPr txBox="1"/>
          <p:nvPr/>
        </p:nvSpPr>
        <p:spPr>
          <a:xfrm>
            <a:off x="1338131" y="5385185"/>
            <a:ext cx="3867807" cy="646331"/>
          </a:xfrm>
          <a:prstGeom prst="rect">
            <a:avLst/>
          </a:prstGeom>
          <a:noFill/>
        </p:spPr>
        <p:txBody>
          <a:bodyPr wrap="square" rtlCol="0">
            <a:spAutoFit/>
          </a:bodyPr>
          <a:lstStyle/>
          <a:p>
            <a:r>
              <a:rPr lang="en-NZ" dirty="0"/>
              <a:t>I will particularly focus on using drama as a medium for learning. </a:t>
            </a:r>
          </a:p>
        </p:txBody>
      </p:sp>
      <p:sp>
        <p:nvSpPr>
          <p:cNvPr id="9" name="Rounded Rectangle 8"/>
          <p:cNvSpPr/>
          <p:nvPr/>
        </p:nvSpPr>
        <p:spPr>
          <a:xfrm>
            <a:off x="7036675" y="599088"/>
            <a:ext cx="2196663" cy="1765739"/>
          </a:xfrm>
          <a:prstGeom prst="roundRect">
            <a:avLst>
              <a:gd name="adj" fmla="val 10000"/>
            </a:avLst>
          </a:prstGeom>
          <a:blipFill rotWithShape="0">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1" name="Picture 4" descr="\\canterbury.ac.nz\system\staff5homes\jgr85\my documents\Documents\Research &amp; Confer\2012\Liverpool  with Nick Owens\Aspire Day 3 Web Gallery\Aspire Day 3 Web Gallery\content\images\large\_IGP66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65547" y="322433"/>
            <a:ext cx="1651897" cy="233218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72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9144"/>
          <a:stretch/>
        </p:blipFill>
        <p:spPr>
          <a:xfrm>
            <a:off x="0" y="118691"/>
            <a:ext cx="1636295" cy="1227853"/>
          </a:xfrm>
          <a:prstGeom prst="rect">
            <a:avLst/>
          </a:prstGeom>
        </p:spPr>
      </p:pic>
      <p:sp>
        <p:nvSpPr>
          <p:cNvPr id="4" name="Rectangle 3"/>
          <p:cNvSpPr/>
          <p:nvPr/>
        </p:nvSpPr>
        <p:spPr>
          <a:xfrm>
            <a:off x="493294" y="1422791"/>
            <a:ext cx="11117179" cy="5386090"/>
          </a:xfrm>
          <a:prstGeom prst="rect">
            <a:avLst/>
          </a:prstGeom>
        </p:spPr>
        <p:txBody>
          <a:bodyPr wrap="square">
            <a:spAutoFit/>
          </a:bodyPr>
          <a:lstStyle/>
          <a:p>
            <a:r>
              <a:rPr lang="en-NZ" sz="1400" dirty="0" err="1"/>
              <a:t>Bharucha</a:t>
            </a:r>
            <a:r>
              <a:rPr lang="en-NZ" sz="1400" dirty="0"/>
              <a:t>, R. (1993). </a:t>
            </a:r>
            <a:r>
              <a:rPr lang="en-NZ" sz="1400" i="1" dirty="0"/>
              <a:t>Theatre and the world: Performance and the politics of culture</a:t>
            </a:r>
            <a:r>
              <a:rPr lang="en-NZ" sz="1400" dirty="0"/>
              <a:t>. London: Routledge.</a:t>
            </a:r>
          </a:p>
          <a:p>
            <a:r>
              <a:rPr lang="en-NZ" sz="1400" dirty="0" err="1"/>
              <a:t>Boal</a:t>
            </a:r>
            <a:r>
              <a:rPr lang="en-NZ" sz="1400" dirty="0"/>
              <a:t>, A. (1979). </a:t>
            </a:r>
            <a:r>
              <a:rPr lang="en-NZ" sz="1400" i="1" dirty="0"/>
              <a:t>Theatre of the oppressed.</a:t>
            </a:r>
            <a:r>
              <a:rPr lang="en-NZ" sz="1400" dirty="0"/>
              <a:t> London: Pluto Press.</a:t>
            </a:r>
          </a:p>
          <a:p>
            <a:r>
              <a:rPr lang="en-NZ" sz="1400" dirty="0" err="1"/>
              <a:t>Boal</a:t>
            </a:r>
            <a:r>
              <a:rPr lang="en-NZ" sz="1400" dirty="0"/>
              <a:t>, A. (2006). Theatre of the oppressed. Oxford: Routledge. Trans. Adrian Jackson.  </a:t>
            </a:r>
          </a:p>
          <a:p>
            <a:r>
              <a:rPr lang="en-NZ" sz="1400" dirty="0"/>
              <a:t>Brandt, W. S. &amp; Harcourt, M.  (1994). </a:t>
            </a:r>
            <a:r>
              <a:rPr lang="en-NZ" sz="1400" i="1" dirty="0"/>
              <a:t>Verbatim</a:t>
            </a:r>
            <a:r>
              <a:rPr lang="en-NZ" sz="1400" dirty="0"/>
              <a:t>. Wellington: Victoria University Press.</a:t>
            </a:r>
          </a:p>
          <a:p>
            <a:r>
              <a:rPr lang="en-NZ" sz="1400" dirty="0"/>
              <a:t>Conrad, D. (2012). </a:t>
            </a:r>
            <a:r>
              <a:rPr lang="en-NZ" sz="1400" i="1" dirty="0"/>
              <a:t>Athabasca’s going unmanned. </a:t>
            </a:r>
            <a:r>
              <a:rPr lang="en-NZ" sz="1400" dirty="0"/>
              <a:t>Rotterdam; Boston: Sense.</a:t>
            </a:r>
          </a:p>
          <a:p>
            <a:r>
              <a:rPr lang="en-NZ" sz="1400" dirty="0"/>
              <a:t>Greenwood J. (2012). Arts-based research: Weaving magic and meaning</a:t>
            </a:r>
            <a:r>
              <a:rPr lang="en-NZ" sz="1400" i="1" dirty="0"/>
              <a:t>. International Journal of Education &amp; the Arts 13(Interlude 1)</a:t>
            </a:r>
            <a:r>
              <a:rPr lang="en-NZ" sz="1400" dirty="0"/>
              <a:t>. http://www.ijea.org/v13i1/v13i1.pdf.</a:t>
            </a:r>
          </a:p>
          <a:p>
            <a:r>
              <a:rPr lang="en-NZ" sz="1400" dirty="0"/>
              <a:t>Greenwood, J. (2005). Playing with Curriculum. Invercargill: Essential Resources.</a:t>
            </a:r>
          </a:p>
          <a:p>
            <a:r>
              <a:rPr lang="en-NZ" sz="1400" dirty="0"/>
              <a:t>Greenwood, J. (2010). Aesthetic learning, and learning through the aesthetic. In </a:t>
            </a:r>
            <a:r>
              <a:rPr lang="en-NZ" sz="1400" dirty="0" err="1"/>
              <a:t>S.Shonmann</a:t>
            </a:r>
            <a:r>
              <a:rPr lang="en-NZ" sz="1400" dirty="0"/>
              <a:t> (Ed). Key Concepts in Theatre/Drama Education. Rotterdam: Sense Publishers.</a:t>
            </a:r>
          </a:p>
          <a:p>
            <a:r>
              <a:rPr lang="en-NZ" sz="1400" dirty="0"/>
              <a:t>Greenwood, J. (2012). Strategic Artistry. Asia Pacific Journal for Arts Education</a:t>
            </a:r>
          </a:p>
          <a:p>
            <a:r>
              <a:rPr lang="en-NZ" sz="1400" dirty="0"/>
              <a:t>Greenwood J. &amp; </a:t>
            </a:r>
            <a:r>
              <a:rPr lang="en-NZ" sz="1400" dirty="0" err="1"/>
              <a:t>McCammon</a:t>
            </a:r>
            <a:r>
              <a:rPr lang="en-NZ" sz="1400" dirty="0"/>
              <a:t> L. (2008). The bridge, the trolls, and a number of crossings: a foray into the 'third space'. NJ: Drama Australia Journal 31(1): 55-68</a:t>
            </a:r>
          </a:p>
          <a:p>
            <a:r>
              <a:rPr lang="en-NZ" sz="1400" dirty="0"/>
              <a:t>Heathcote, D., &amp; Bolton, G. (1995). Drama for learning: Dorothy Heathcote's mantle of the expert approach to education. </a:t>
            </a:r>
            <a:r>
              <a:rPr lang="en-NZ" sz="1400" dirty="0" err="1"/>
              <a:t>Portmouth</a:t>
            </a:r>
            <a:r>
              <a:rPr lang="en-NZ" sz="1400" dirty="0"/>
              <a:t>: Heinemann.</a:t>
            </a:r>
          </a:p>
          <a:p>
            <a:r>
              <a:rPr lang="en-GB" sz="1400" dirty="0"/>
              <a:t>O’Brien, A. &amp; </a:t>
            </a:r>
            <a:r>
              <a:rPr lang="en-GB" sz="1400" dirty="0" err="1"/>
              <a:t>Donelan</a:t>
            </a:r>
            <a:r>
              <a:rPr lang="en-GB" sz="1400" dirty="0"/>
              <a:t>, K. (2008) Creative interventions for marginalised youth: The Risky Business Project. Drama Australia. Monograph 6.</a:t>
            </a:r>
            <a:endParaRPr lang="en-NZ" sz="1400" dirty="0"/>
          </a:p>
          <a:p>
            <a:r>
              <a:rPr lang="en-GB" sz="1400" dirty="0"/>
              <a:t>O’Toole, J. </a:t>
            </a:r>
            <a:r>
              <a:rPr lang="en-NZ" sz="1400" dirty="0"/>
              <a:t>(1992)., </a:t>
            </a:r>
            <a:r>
              <a:rPr lang="en-NZ" sz="1400" i="1" dirty="0"/>
              <a:t>The Process of Drama: Negotiating Arts and Meaning</a:t>
            </a:r>
            <a:r>
              <a:rPr lang="en-NZ" sz="1400" dirty="0"/>
              <a:t>. London &amp; New York: Routledge, </a:t>
            </a:r>
          </a:p>
          <a:p>
            <a:r>
              <a:rPr lang="en-NZ" sz="1400" dirty="0" err="1"/>
              <a:t>Sæbø</a:t>
            </a:r>
            <a:r>
              <a:rPr lang="en-NZ" sz="1400" dirty="0"/>
              <a:t>, A.B. (2009). Drama and student active learning. A study of how drama responds to the didactical challenges of the teaching and learning process. Trondheim: NTNU. </a:t>
            </a:r>
          </a:p>
          <a:p>
            <a:r>
              <a:rPr lang="en-NZ" sz="1400" dirty="0" err="1"/>
              <a:t>Saldaña</a:t>
            </a:r>
            <a:r>
              <a:rPr lang="en-NZ" sz="1400" dirty="0"/>
              <a:t>, J. (2008). </a:t>
            </a:r>
            <a:r>
              <a:rPr lang="en-NZ" sz="1400" dirty="0" err="1"/>
              <a:t>Ethnodrama</a:t>
            </a:r>
            <a:r>
              <a:rPr lang="en-NZ" sz="1400" dirty="0"/>
              <a:t> and </a:t>
            </a:r>
            <a:r>
              <a:rPr lang="en-NZ" sz="1400" dirty="0" err="1"/>
              <a:t>ethnotheatre</a:t>
            </a:r>
            <a:r>
              <a:rPr lang="en-NZ" sz="1400" dirty="0"/>
              <a:t>. In </a:t>
            </a:r>
            <a:r>
              <a:rPr lang="en-NZ" sz="1400" dirty="0" err="1"/>
              <a:t>J.Knowles</a:t>
            </a:r>
            <a:r>
              <a:rPr lang="en-NZ" sz="1400" dirty="0"/>
              <a:t> &amp; A. Cole (Eds.),</a:t>
            </a:r>
            <a:r>
              <a:rPr lang="en-NZ" sz="1400" i="1" dirty="0"/>
              <a:t> Handbook of arts in qualitative research </a:t>
            </a:r>
            <a:r>
              <a:rPr lang="en-NZ" sz="1400" dirty="0"/>
              <a:t>(pp.195-207). Thousand Oaks, CA: Sage.</a:t>
            </a:r>
          </a:p>
          <a:p>
            <a:r>
              <a:rPr lang="en-NZ" sz="1400" dirty="0" err="1"/>
              <a:t>Schonmann</a:t>
            </a:r>
            <a:r>
              <a:rPr lang="en-NZ" sz="1400" dirty="0"/>
              <a:t>, S. (2016). Making sense of art education: Wrestling with two critical myths in the field.  In A. </a:t>
            </a:r>
            <a:r>
              <a:rPr lang="en-NZ" sz="1400" dirty="0" err="1"/>
              <a:t>Sæbø</a:t>
            </a:r>
            <a:r>
              <a:rPr lang="en-NZ" sz="1400" dirty="0"/>
              <a:t> (Ed.). </a:t>
            </a:r>
            <a:r>
              <a:rPr lang="en-NZ" sz="1400" i="1" dirty="0"/>
              <a:t>International yearbook for research in arts education</a:t>
            </a:r>
            <a:r>
              <a:rPr lang="en-NZ" sz="1400" dirty="0"/>
              <a:t>. Munster: Waxman</a:t>
            </a:r>
          </a:p>
          <a:p>
            <a:pPr lvl="0"/>
            <a:r>
              <a:rPr lang="en-NZ" dirty="0"/>
              <a:t> </a:t>
            </a:r>
          </a:p>
          <a:p>
            <a:pPr marL="176213" indent="-176213">
              <a:defRPr/>
            </a:pPr>
            <a:endParaRPr lang="en-NZ" dirty="0">
              <a:latin typeface="Calibri" pitchFamily="34" charset="0"/>
            </a:endParaRPr>
          </a:p>
        </p:txBody>
      </p:sp>
      <p:sp>
        <p:nvSpPr>
          <p:cNvPr id="5" name="TextBox 4"/>
          <p:cNvSpPr txBox="1"/>
          <p:nvPr/>
        </p:nvSpPr>
        <p:spPr>
          <a:xfrm>
            <a:off x="1636295" y="692170"/>
            <a:ext cx="5702969" cy="461665"/>
          </a:xfrm>
          <a:prstGeom prst="rect">
            <a:avLst/>
          </a:prstGeom>
          <a:noFill/>
        </p:spPr>
        <p:txBody>
          <a:bodyPr wrap="square" rtlCol="0">
            <a:spAutoFit/>
          </a:bodyPr>
          <a:lstStyle/>
          <a:p>
            <a:r>
              <a:rPr lang="en-NZ" sz="2400" dirty="0">
                <a:solidFill>
                  <a:srgbClr val="1F3B73"/>
                </a:solidFill>
              </a:rPr>
              <a:t>Some selected references </a:t>
            </a:r>
          </a:p>
        </p:txBody>
      </p:sp>
    </p:spTree>
    <p:extLst>
      <p:ext uri="{BB962C8B-B14F-4D97-AF65-F5344CB8AC3E}">
        <p14:creationId xmlns:p14="http://schemas.microsoft.com/office/powerpoint/2010/main" val="255034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80871" y="2435180"/>
            <a:ext cx="3882655" cy="2400657"/>
          </a:xfrm>
          <a:prstGeom prst="flowChartManualOperation">
            <a:avLst/>
          </a:prstGeom>
          <a:noFill/>
        </p:spPr>
        <p:txBody>
          <a:bodyPr wrap="square" rtlCol="0">
            <a:spAutoFit/>
          </a:bodyPr>
          <a:lstStyle/>
          <a:p>
            <a:r>
              <a:rPr lang="en-NZ" dirty="0">
                <a:solidFill>
                  <a:srgbClr val="4224B2"/>
                </a:solidFill>
              </a:rPr>
              <a:t> </a:t>
            </a:r>
          </a:p>
          <a:p>
            <a:r>
              <a:rPr lang="en-NZ" sz="2400" dirty="0">
                <a:solidFill>
                  <a:srgbClr val="4224B2"/>
                </a:solidFill>
              </a:rPr>
              <a:t>demonstrations </a:t>
            </a:r>
            <a:r>
              <a:rPr lang="en-NZ" dirty="0">
                <a:solidFill>
                  <a:srgbClr val="4224B2"/>
                </a:solidFill>
              </a:rPr>
              <a:t>race</a:t>
            </a:r>
          </a:p>
          <a:p>
            <a:r>
              <a:rPr lang="en-NZ" dirty="0">
                <a:solidFill>
                  <a:srgbClr val="4224B2"/>
                </a:solidFill>
              </a:rPr>
              <a:t>power</a:t>
            </a:r>
          </a:p>
          <a:p>
            <a:r>
              <a:rPr lang="en-NZ" dirty="0">
                <a:solidFill>
                  <a:srgbClr val="4224B2"/>
                </a:solidFill>
              </a:rPr>
              <a:t>political interests, human rights</a:t>
            </a:r>
          </a:p>
          <a:p>
            <a:r>
              <a:rPr lang="en-NZ" dirty="0">
                <a:solidFill>
                  <a:srgbClr val="4224B2"/>
                </a:solidFill>
              </a:rPr>
              <a:t>sectarian angers. </a:t>
            </a:r>
          </a:p>
          <a:p>
            <a:endParaRPr lang="en-NZ" dirty="0">
              <a:solidFill>
                <a:srgbClr val="4224B2"/>
              </a:solidFill>
            </a:endParaRPr>
          </a:p>
        </p:txBody>
      </p:sp>
      <p:pic>
        <p:nvPicPr>
          <p:cNvPr id="3" name="Picture 8" descr="File:Covid-19-Breaking-bubbles-01.gif - Wikimedia Commons"/>
          <p:cNvPicPr>
            <a:picLocks noChangeAspect="1" noChangeArrowheads="1"/>
          </p:cNvPicPr>
          <p:nvPr/>
        </p:nvPicPr>
        <p:blipFill rotWithShape="1">
          <a:blip r:embed="rId2">
            <a:extLst>
              <a:ext uri="{28A0092B-C50C-407E-A947-70E740481C1C}">
                <a14:useLocalDpi xmlns:a14="http://schemas.microsoft.com/office/drawing/2010/main" val="0"/>
              </a:ext>
            </a:extLst>
          </a:blip>
          <a:srcRect t="2937" b="8930"/>
          <a:stretch/>
        </p:blipFill>
        <p:spPr bwMode="auto">
          <a:xfrm>
            <a:off x="5073445" y="1925490"/>
            <a:ext cx="5503709" cy="29103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istings of WHO's response to COVID-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49636" y="1089504"/>
            <a:ext cx="1134360" cy="1039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stings of WHO's response to COVID-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03291" y="1968521"/>
            <a:ext cx="644013" cy="589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stings of WHO's response to COVID-1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090066" y="3380664"/>
            <a:ext cx="766916" cy="7025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stings of WHO's response to COVID-1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577154" y="2848362"/>
            <a:ext cx="751348" cy="688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istings of WHO's response to COVID-1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0267664" y="4906588"/>
            <a:ext cx="1060838" cy="97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istings of WHO's response to COVID-1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579357" y="1578483"/>
            <a:ext cx="665830" cy="609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stings of WHO's response to COVID-1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648343" y="3784386"/>
            <a:ext cx="353911" cy="324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stings of WHO's response to COVID-1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55490" y="826727"/>
            <a:ext cx="786377" cy="7203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stings of WHO's response to COVID-1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0267663" y="36336"/>
            <a:ext cx="1501549" cy="13754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istings of WHO's response to COVID-1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884122" y="5025392"/>
            <a:ext cx="1288026" cy="11798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im Blair: Sydney Black Lives Matter protesters spread more than their  message | Daily Telegraph"/>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032635" y="4390730"/>
            <a:ext cx="4374674" cy="2891158"/>
          </a:xfrm>
          <a:prstGeom prst="irregularSeal1">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3"/>
          <a:stretch>
            <a:fillRect/>
          </a:stretch>
        </p:blipFill>
        <p:spPr>
          <a:xfrm>
            <a:off x="7311798" y="162697"/>
            <a:ext cx="2619375" cy="1743075"/>
          </a:xfrm>
          <a:prstGeom prst="cloud">
            <a:avLst/>
          </a:prstGeom>
        </p:spPr>
      </p:pic>
      <p:pic>
        <p:nvPicPr>
          <p:cNvPr id="4106" name="Picture 10" descr="To Tame Coronavirus, Mao-Style Social Control Blankets China - The New York  Tim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4029" y="-489146"/>
            <a:ext cx="4897148" cy="3258831"/>
          </a:xfrm>
          <a:prstGeom prst="irregularSeal2">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06011" y="233222"/>
            <a:ext cx="1775156" cy="1015663"/>
          </a:xfrm>
          <a:prstGeom prst="rect">
            <a:avLst/>
          </a:prstGeom>
        </p:spPr>
        <p:txBody>
          <a:bodyPr wrap="square">
            <a:spAutoFit/>
          </a:bodyPr>
          <a:lstStyle/>
          <a:p>
            <a:r>
              <a:rPr lang="en-NZ" sz="2400" dirty="0">
                <a:solidFill>
                  <a:srgbClr val="4224B2"/>
                </a:solidFill>
              </a:rPr>
              <a:t>lockdown</a:t>
            </a:r>
            <a:r>
              <a:rPr lang="en-NZ" dirty="0">
                <a:solidFill>
                  <a:srgbClr val="4224B2"/>
                </a:solidFill>
              </a:rPr>
              <a:t>  isolation &amp; insulation </a:t>
            </a:r>
          </a:p>
        </p:txBody>
      </p:sp>
      <p:pic>
        <p:nvPicPr>
          <p:cNvPr id="18" name="Picture 1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049032" y="3138593"/>
            <a:ext cx="1440359" cy="2542788"/>
          </a:xfrm>
          <a:prstGeom prst="ellipse">
            <a:avLst/>
          </a:prstGeom>
        </p:spPr>
      </p:pic>
      <p:pic>
        <p:nvPicPr>
          <p:cNvPr id="20" name="Picture 2" descr="3 Reasons Why We Fall for Conspiracy Theories"/>
          <p:cNvPicPr>
            <a:picLocks noChangeAspect="1" noChangeArrowheads="1"/>
          </p:cNvPicPr>
          <p:nvPr/>
        </p:nvPicPr>
        <p:blipFill>
          <a:blip r:embed="rId16">
            <a:extLst>
              <a:ext uri="{BEBA8EAE-BF5A-486C-A8C5-ECC9F3942E4B}">
                <a14:imgProps xmlns:a14="http://schemas.microsoft.com/office/drawing/2010/main">
                  <a14:imgLayer r:embed="rId17">
                    <a14:imgEffect>
                      <a14:artisticPencilSketch pressure="20"/>
                    </a14:imgEffect>
                  </a14:imgLayer>
                </a14:imgProps>
              </a:ext>
              <a:ext uri="{28A0092B-C50C-407E-A947-70E740481C1C}">
                <a14:useLocalDpi xmlns:a14="http://schemas.microsoft.com/office/drawing/2010/main" val="0"/>
              </a:ext>
            </a:extLst>
          </a:blip>
          <a:srcRect/>
          <a:stretch>
            <a:fillRect/>
          </a:stretch>
        </p:blipFill>
        <p:spPr bwMode="auto">
          <a:xfrm rot="20405662">
            <a:off x="3985703" y="2901100"/>
            <a:ext cx="9483386" cy="3869475"/>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5055" y="1526460"/>
            <a:ext cx="1520937" cy="1354217"/>
          </a:xfrm>
          <a:prstGeom prst="rect">
            <a:avLst/>
          </a:prstGeom>
          <a:noFill/>
        </p:spPr>
        <p:txBody>
          <a:bodyPr wrap="square" rtlCol="0">
            <a:spAutoFit/>
          </a:bodyPr>
          <a:lstStyle/>
          <a:p>
            <a:r>
              <a:rPr lang="en-NZ" sz="2800" dirty="0">
                <a:solidFill>
                  <a:srgbClr val="4224B2"/>
                </a:solidFill>
              </a:rPr>
              <a:t>virus</a:t>
            </a:r>
          </a:p>
          <a:p>
            <a:r>
              <a:rPr lang="en-NZ" dirty="0">
                <a:solidFill>
                  <a:srgbClr val="4224B2"/>
                </a:solidFill>
              </a:rPr>
              <a:t>infectious &amp; mysterious</a:t>
            </a:r>
          </a:p>
          <a:p>
            <a:endParaRPr lang="en-NZ" dirty="0">
              <a:solidFill>
                <a:srgbClr val="4224B2"/>
              </a:solidFill>
            </a:endParaRPr>
          </a:p>
        </p:txBody>
      </p:sp>
      <p:sp>
        <p:nvSpPr>
          <p:cNvPr id="17" name="TextBox 16"/>
          <p:cNvSpPr txBox="1"/>
          <p:nvPr/>
        </p:nvSpPr>
        <p:spPr>
          <a:xfrm>
            <a:off x="315289" y="4837916"/>
            <a:ext cx="3099950" cy="461665"/>
          </a:xfrm>
          <a:prstGeom prst="rect">
            <a:avLst/>
          </a:prstGeom>
          <a:noFill/>
        </p:spPr>
        <p:txBody>
          <a:bodyPr wrap="square" rtlCol="0">
            <a:spAutoFit/>
          </a:bodyPr>
          <a:lstStyle/>
          <a:p>
            <a:r>
              <a:rPr lang="en-NZ" sz="2400" dirty="0">
                <a:solidFill>
                  <a:srgbClr val="4224B2"/>
                </a:solidFill>
              </a:rPr>
              <a:t>truths &amp; speculations </a:t>
            </a:r>
          </a:p>
        </p:txBody>
      </p:sp>
      <p:sp>
        <p:nvSpPr>
          <p:cNvPr id="21" name="TextBox 20"/>
          <p:cNvSpPr txBox="1"/>
          <p:nvPr/>
        </p:nvSpPr>
        <p:spPr>
          <a:xfrm>
            <a:off x="304975" y="5536150"/>
            <a:ext cx="2354121" cy="738664"/>
          </a:xfrm>
          <a:prstGeom prst="rect">
            <a:avLst/>
          </a:prstGeom>
          <a:noFill/>
        </p:spPr>
        <p:txBody>
          <a:bodyPr wrap="square" rtlCol="0">
            <a:spAutoFit/>
          </a:bodyPr>
          <a:lstStyle/>
          <a:p>
            <a:r>
              <a:rPr lang="en-NZ" sz="2400" dirty="0">
                <a:solidFill>
                  <a:srgbClr val="4224B2"/>
                </a:solidFill>
              </a:rPr>
              <a:t>economic brink</a:t>
            </a:r>
          </a:p>
          <a:p>
            <a:endParaRPr lang="en-NZ" dirty="0">
              <a:solidFill>
                <a:srgbClr val="4224B2"/>
              </a:solidFill>
            </a:endParaRPr>
          </a:p>
        </p:txBody>
      </p:sp>
      <p:cxnSp>
        <p:nvCxnSpPr>
          <p:cNvPr id="25" name="Elbow Connector 24"/>
          <p:cNvCxnSpPr/>
          <p:nvPr/>
        </p:nvCxnSpPr>
        <p:spPr>
          <a:xfrm rot="13800000" flipH="1">
            <a:off x="4812495" y="1650886"/>
            <a:ext cx="3621974" cy="908462"/>
          </a:xfrm>
          <a:prstGeom prst="bentConnector3">
            <a:avLst>
              <a:gd name="adj1" fmla="val 30551"/>
            </a:avLst>
          </a:prstGeom>
          <a:ln w="1143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7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0-#ppt_w/2"/>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3"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0-#ppt_h/2"/>
                                          </p:val>
                                        </p:tav>
                                        <p:tav tm="100000">
                                          <p:val>
                                            <p:strVal val="#ppt_y"/>
                                          </p:val>
                                        </p:tav>
                                      </p:tavLst>
                                    </p:anim>
                                  </p:childTnLst>
                                </p:cTn>
                              </p:par>
                              <p:par>
                                <p:cTn id="51" presetID="2" presetClass="entr" presetSubtype="3"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0-#ppt_h/2"/>
                                          </p:val>
                                        </p:tav>
                                        <p:tav tm="100000">
                                          <p:val>
                                            <p:strVal val="#ppt_y"/>
                                          </p:val>
                                        </p:tav>
                                      </p:tavLst>
                                    </p:anim>
                                  </p:childTnLst>
                                </p:cTn>
                              </p:par>
                              <p:par>
                                <p:cTn id="55" presetID="2" presetClass="entr" presetSubtype="9"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0-#ppt_w/2"/>
                                          </p:val>
                                        </p:tav>
                                        <p:tav tm="100000">
                                          <p:val>
                                            <p:strVal val="#ppt_x"/>
                                          </p:val>
                                        </p:tav>
                                      </p:tavLst>
                                    </p:anim>
                                    <p:anim calcmode="lin" valueType="num">
                                      <p:cBhvr additive="base">
                                        <p:cTn id="5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0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4" grpId="0"/>
      <p:bldP spid="17"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Elbow Connector 3"/>
          <p:cNvCxnSpPr/>
          <p:nvPr/>
        </p:nvCxnSpPr>
        <p:spPr>
          <a:xfrm rot="6300000" flipH="1" flipV="1">
            <a:off x="1739462" y="2895598"/>
            <a:ext cx="7430816" cy="1093079"/>
          </a:xfrm>
          <a:prstGeom prst="bentConnector3">
            <a:avLst>
              <a:gd name="adj1" fmla="val 50000"/>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2" name="Picture 21" descr="What is a bubble and how does it work? The lockdown-buddies rules,  explained | The Spino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442" y="818512"/>
            <a:ext cx="4031124" cy="2418674"/>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4" descr="How to care for your mental health during the coronavirus lock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345" y="2301765"/>
            <a:ext cx="3743232" cy="24909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1763930" y="641132"/>
            <a:ext cx="8990095" cy="5034454"/>
          </a:xfrm>
          <a:prstGeom prst="rect">
            <a:avLst/>
          </a:prstGeom>
        </p:spPr>
      </p:pic>
    </p:spTree>
    <p:extLst>
      <p:ext uri="{BB962C8B-B14F-4D97-AF65-F5344CB8AC3E}">
        <p14:creationId xmlns:p14="http://schemas.microsoft.com/office/powerpoint/2010/main" val="36248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2 people, meme, text that says 'MARTY, WHATEVER HAPPENS AUM PAST Back koeast The Past DON'T EVER GO TO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958" y="698955"/>
            <a:ext cx="5538954" cy="54601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0205" y="259073"/>
            <a:ext cx="5843753" cy="6186309"/>
          </a:xfrm>
          <a:prstGeom prst="rect">
            <a:avLst/>
          </a:prstGeom>
          <a:noFill/>
        </p:spPr>
        <p:txBody>
          <a:bodyPr wrap="square" rtlCol="0">
            <a:spAutoFit/>
          </a:bodyPr>
          <a:lstStyle/>
          <a:p>
            <a:pPr marL="342900" indent="-342900">
              <a:buFont typeface="Arial" panose="020B0604020202020204" pitchFamily="34" charset="0"/>
              <a:buChar char="•"/>
            </a:pPr>
            <a:r>
              <a:rPr lang="en-NZ" sz="3200" dirty="0" err="1">
                <a:solidFill>
                  <a:srgbClr val="387480"/>
                </a:solidFill>
              </a:rPr>
              <a:t>Covid</a:t>
            </a:r>
            <a:endParaRPr lang="en-NZ" sz="3200" dirty="0">
              <a:solidFill>
                <a:srgbClr val="387480"/>
              </a:solidFill>
            </a:endParaRPr>
          </a:p>
          <a:p>
            <a:pPr marL="342900" indent="-342900">
              <a:buFont typeface="Arial" panose="020B0604020202020204" pitchFamily="34" charset="0"/>
              <a:buChar char="•"/>
            </a:pPr>
            <a:r>
              <a:rPr lang="en-NZ" sz="3200" dirty="0">
                <a:solidFill>
                  <a:srgbClr val="387480"/>
                </a:solidFill>
              </a:rPr>
              <a:t>+ its conspiracy series</a:t>
            </a:r>
          </a:p>
          <a:p>
            <a:pPr marL="342900" indent="-342900">
              <a:buFont typeface="Arial" panose="020B0604020202020204" pitchFamily="34" charset="0"/>
              <a:buChar char="•"/>
            </a:pPr>
            <a:r>
              <a:rPr lang="en-NZ" sz="3200" dirty="0">
                <a:solidFill>
                  <a:srgbClr val="387480"/>
                </a:solidFill>
              </a:rPr>
              <a:t>unemployment &amp; financial ruin</a:t>
            </a:r>
          </a:p>
          <a:p>
            <a:pPr marL="342900" indent="-342900">
              <a:buFont typeface="Arial" panose="020B0604020202020204" pitchFamily="34" charset="0"/>
              <a:buChar char="•"/>
            </a:pPr>
            <a:r>
              <a:rPr lang="en-NZ" sz="3200" dirty="0">
                <a:solidFill>
                  <a:srgbClr val="387480"/>
                </a:solidFill>
              </a:rPr>
              <a:t>racial unrest and uprising</a:t>
            </a:r>
          </a:p>
          <a:p>
            <a:pPr marL="342900" indent="-342900">
              <a:buFont typeface="Arial" panose="020B0604020202020204" pitchFamily="34" charset="0"/>
              <a:buChar char="•"/>
            </a:pPr>
            <a:r>
              <a:rPr lang="en-NZ" sz="3200" dirty="0">
                <a:solidFill>
                  <a:srgbClr val="387480"/>
                </a:solidFill>
              </a:rPr>
              <a:t>elections and politics</a:t>
            </a:r>
          </a:p>
          <a:p>
            <a:pPr marL="342900" indent="-342900">
              <a:buFont typeface="Arial" panose="020B0604020202020204" pitchFamily="34" charset="0"/>
              <a:buChar char="•"/>
            </a:pPr>
            <a:r>
              <a:rPr lang="en-NZ" sz="3200" dirty="0">
                <a:solidFill>
                  <a:srgbClr val="387480"/>
                </a:solidFill>
              </a:rPr>
              <a:t>gossip, lies, social media</a:t>
            </a:r>
          </a:p>
          <a:p>
            <a:pPr marL="342900" indent="-342900">
              <a:buFont typeface="Arial" panose="020B0604020202020204" pitchFamily="34" charset="0"/>
              <a:buChar char="•"/>
            </a:pPr>
            <a:r>
              <a:rPr lang="en-NZ" sz="3200" dirty="0">
                <a:solidFill>
                  <a:srgbClr val="387480"/>
                </a:solidFill>
              </a:rPr>
              <a:t>weather changes – draughts &amp; floods</a:t>
            </a:r>
          </a:p>
          <a:p>
            <a:pPr marL="342900" indent="-342900">
              <a:buFont typeface="Arial" panose="020B0604020202020204" pitchFamily="34" charset="0"/>
              <a:buChar char="•"/>
            </a:pPr>
            <a:r>
              <a:rPr lang="en-NZ" sz="3200" dirty="0">
                <a:solidFill>
                  <a:srgbClr val="387480"/>
                </a:solidFill>
              </a:rPr>
              <a:t>wild fires</a:t>
            </a:r>
          </a:p>
          <a:p>
            <a:pPr marL="342900" indent="-342900">
              <a:buFont typeface="Arial" panose="020B0604020202020204" pitchFamily="34" charset="0"/>
              <a:buChar char="•"/>
            </a:pPr>
            <a:r>
              <a:rPr lang="en-NZ" sz="3200" dirty="0">
                <a:solidFill>
                  <a:srgbClr val="387480"/>
                </a:solidFill>
              </a:rPr>
              <a:t>burning of refugee camps</a:t>
            </a:r>
          </a:p>
          <a:p>
            <a:pPr marL="342900" indent="-342900">
              <a:buFont typeface="Arial" panose="020B0604020202020204" pitchFamily="34" charset="0"/>
              <a:buChar char="•"/>
            </a:pPr>
            <a:r>
              <a:rPr lang="en-NZ" sz="3200" dirty="0">
                <a:solidFill>
                  <a:srgbClr val="387480"/>
                </a:solidFill>
              </a:rPr>
              <a:t>polar ice sliding away</a:t>
            </a:r>
          </a:p>
          <a:p>
            <a:pPr marL="342900" indent="-342900">
              <a:buFont typeface="Arial" panose="020B0604020202020204" pitchFamily="34" charset="0"/>
              <a:buChar char="•"/>
            </a:pPr>
            <a:r>
              <a:rPr lang="en-NZ" sz="2800" dirty="0">
                <a:solidFill>
                  <a:srgbClr val="387480"/>
                </a:solidFill>
              </a:rPr>
              <a:t>(NZ the mosque shooter’s trial )</a:t>
            </a:r>
          </a:p>
          <a:p>
            <a:pPr marL="342900" indent="-342900">
              <a:buFont typeface="+mj-lt"/>
              <a:buAutoNum type="arabicPeriod"/>
            </a:pPr>
            <a:endParaRPr lang="en-NZ" sz="1600" dirty="0"/>
          </a:p>
        </p:txBody>
      </p:sp>
      <p:sp>
        <p:nvSpPr>
          <p:cNvPr id="2" name="TextBox 1"/>
          <p:cNvSpPr txBox="1"/>
          <p:nvPr/>
        </p:nvSpPr>
        <p:spPr>
          <a:xfrm>
            <a:off x="7483365" y="6414279"/>
            <a:ext cx="3783724" cy="261610"/>
          </a:xfrm>
          <a:prstGeom prst="rect">
            <a:avLst/>
          </a:prstGeom>
          <a:noFill/>
        </p:spPr>
        <p:txBody>
          <a:bodyPr wrap="square" rtlCol="0">
            <a:spAutoFit/>
          </a:bodyPr>
          <a:lstStyle/>
          <a:p>
            <a:r>
              <a:rPr lang="en-NZ" sz="1100" dirty="0"/>
              <a:t>from Facebook page of a friend) </a:t>
            </a:r>
          </a:p>
        </p:txBody>
      </p:sp>
    </p:spTree>
    <p:extLst>
      <p:ext uri="{BB962C8B-B14F-4D97-AF65-F5344CB8AC3E}">
        <p14:creationId xmlns:p14="http://schemas.microsoft.com/office/powerpoint/2010/main" val="315423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557652" y="2422566"/>
            <a:ext cx="1721922" cy="369332"/>
          </a:xfrm>
          <a:prstGeom prst="rect">
            <a:avLst/>
          </a:prstGeom>
          <a:noFill/>
        </p:spPr>
        <p:txBody>
          <a:bodyPr wrap="square" rtlCol="0">
            <a:spAutoFit/>
          </a:bodyPr>
          <a:lstStyle/>
          <a:p>
            <a:r>
              <a:rPr lang="en-NZ" dirty="0"/>
              <a:t> </a:t>
            </a:r>
          </a:p>
        </p:txBody>
      </p:sp>
      <p:grpSp>
        <p:nvGrpSpPr>
          <p:cNvPr id="9" name="Group 8"/>
          <p:cNvGrpSpPr/>
          <p:nvPr/>
        </p:nvGrpSpPr>
        <p:grpSpPr>
          <a:xfrm>
            <a:off x="4672940" y="2149434"/>
            <a:ext cx="3194462" cy="2208811"/>
            <a:chOff x="4672940" y="2149434"/>
            <a:chExt cx="3194462" cy="2208811"/>
          </a:xfrm>
        </p:grpSpPr>
        <p:grpSp>
          <p:nvGrpSpPr>
            <p:cNvPr id="7" name="Group 6"/>
            <p:cNvGrpSpPr/>
            <p:nvPr/>
          </p:nvGrpSpPr>
          <p:grpSpPr>
            <a:xfrm>
              <a:off x="4672940" y="2149434"/>
              <a:ext cx="3194462" cy="2208811"/>
              <a:chOff x="4975761" y="1959428"/>
              <a:chExt cx="3194462" cy="2208811"/>
            </a:xfrm>
          </p:grpSpPr>
          <p:sp>
            <p:nvSpPr>
              <p:cNvPr id="4" name="Oval 3"/>
              <p:cNvSpPr/>
              <p:nvPr/>
            </p:nvSpPr>
            <p:spPr>
              <a:xfrm>
                <a:off x="4975761" y="1959428"/>
                <a:ext cx="3194462" cy="2208811"/>
              </a:xfrm>
              <a:prstGeom prst="ellipse">
                <a:avLst/>
              </a:prstGeom>
              <a:gradFill flip="none" rotWithShape="1">
                <a:gsLst>
                  <a:gs pos="90000">
                    <a:schemeClr val="accent1">
                      <a:tint val="66000"/>
                      <a:satMod val="160000"/>
                    </a:schemeClr>
                  </a:gs>
                  <a:gs pos="65000">
                    <a:schemeClr val="accent1">
                      <a:tint val="44500"/>
                      <a:satMod val="160000"/>
                    </a:schemeClr>
                  </a:gs>
                  <a:gs pos="46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DownPour">
                  <a:avLst>
                    <a:gd name="adj1" fmla="val 20421584"/>
                    <a:gd name="adj2" fmla="val 37539"/>
                  </a:avLst>
                </a:prstTxWarp>
                <a:noAutofit/>
              </a:bodyPr>
              <a:lstStyle/>
              <a:p>
                <a:pPr algn="ctr"/>
                <a:r>
                  <a:rPr lang="en-NZ" dirty="0">
                    <a:ln w="0"/>
                    <a:solidFill>
                      <a:schemeClr val="tx1"/>
                    </a:solidFill>
                    <a:effectLst>
                      <a:outerShdw blurRad="38100" dist="19050" dir="2700000" algn="tl" rotWithShape="0">
                        <a:schemeClr val="dk1">
                          <a:alpha val="40000"/>
                        </a:schemeClr>
                      </a:outerShdw>
                    </a:effectLst>
                  </a:rPr>
                  <a:t>Sense-making</a:t>
                </a:r>
              </a:p>
              <a:p>
                <a:pPr algn="ctr"/>
                <a:r>
                  <a:rPr lang="en-NZ" dirty="0">
                    <a:ln w="0"/>
                    <a:solidFill>
                      <a:schemeClr val="tx1"/>
                    </a:solidFill>
                    <a:effectLst>
                      <a:outerShdw blurRad="38100" dist="19050" dir="2700000" algn="tl" rotWithShape="0">
                        <a:schemeClr val="dk1">
                          <a:alpha val="40000"/>
                        </a:schemeClr>
                      </a:outerShdw>
                    </a:effectLst>
                  </a:rPr>
                  <a:t>critique</a:t>
                </a:r>
              </a:p>
            </p:txBody>
          </p:sp>
          <p:sp>
            <p:nvSpPr>
              <p:cNvPr id="6" name="Rectangle 5"/>
              <p:cNvSpPr/>
              <p:nvPr/>
            </p:nvSpPr>
            <p:spPr>
              <a:xfrm>
                <a:off x="5723906" y="2303813"/>
                <a:ext cx="1555668" cy="374072"/>
              </a:xfrm>
              <a:prstGeom prst="rect">
                <a:avLst/>
              </a:prstGeom>
              <a:noFill/>
            </p:spPr>
            <p:txBody>
              <a:bodyPr wrap="square" lIns="91440" tIns="45720" rIns="91440" bIns="45720">
                <a:prstTxWarp prst="textChevron">
                  <a:avLst/>
                </a:prstTxWarp>
                <a:spAutoFit/>
              </a:bodyPr>
              <a:lstStyle/>
              <a:p>
                <a:pPr algn="ctr"/>
                <a:r>
                  <a:rPr lang="en-US" sz="1100" dirty="0">
                    <a:ln w="0"/>
                    <a:effectLst>
                      <a:outerShdw blurRad="38100" dist="19050" dir="2700000" algn="tl" rotWithShape="0">
                        <a:schemeClr val="dk1">
                          <a:alpha val="40000"/>
                        </a:schemeClr>
                      </a:outerShdw>
                    </a:effectLst>
                  </a:rPr>
                  <a:t>witnessing</a:t>
                </a:r>
              </a:p>
            </p:txBody>
          </p:sp>
        </p:grpSp>
        <p:sp>
          <p:nvSpPr>
            <p:cNvPr id="8" name="TextBox 7"/>
            <p:cNvSpPr txBox="1"/>
            <p:nvPr/>
          </p:nvSpPr>
          <p:spPr>
            <a:xfrm>
              <a:off x="5887190" y="2753306"/>
              <a:ext cx="843149" cy="707886"/>
            </a:xfrm>
            <a:prstGeom prst="rect">
              <a:avLst/>
            </a:prstGeom>
            <a:noFill/>
          </p:spPr>
          <p:txBody>
            <a:bodyPr wrap="square" rtlCol="0">
              <a:spAutoFit/>
            </a:bodyPr>
            <a:lstStyle/>
            <a:p>
              <a:r>
                <a:rPr lang="en-NZ" sz="4000" b="1" dirty="0">
                  <a:ln w="22225">
                    <a:solidFill>
                      <a:schemeClr val="accent1">
                        <a:lumMod val="50000"/>
                      </a:schemeClr>
                    </a:solidFill>
                    <a:prstDash val="solid"/>
                  </a:ln>
                  <a:solidFill>
                    <a:schemeClr val="accent1">
                      <a:lumMod val="50000"/>
                    </a:schemeClr>
                  </a:solidFill>
                </a:rPr>
                <a:t>art</a:t>
              </a:r>
              <a:endParaRPr lang="en-NZ" dirty="0">
                <a:ln w="22225">
                  <a:solidFill>
                    <a:schemeClr val="accent1">
                      <a:lumMod val="50000"/>
                    </a:schemeClr>
                  </a:solidFill>
                  <a:prstDash val="solid"/>
                </a:ln>
                <a:solidFill>
                  <a:schemeClr val="accent1">
                    <a:lumMod val="50000"/>
                  </a:schemeClr>
                </a:solidFill>
              </a:endParaRPr>
            </a:p>
          </p:txBody>
        </p:sp>
      </p:grpSp>
      <p:sp>
        <p:nvSpPr>
          <p:cNvPr id="10" name="TextBox 9"/>
          <p:cNvSpPr txBox="1"/>
          <p:nvPr/>
        </p:nvSpPr>
        <p:spPr>
          <a:xfrm rot="260787">
            <a:off x="2132473" y="317235"/>
            <a:ext cx="9688561" cy="935048"/>
          </a:xfrm>
          <a:prstGeom prst="rect">
            <a:avLst/>
          </a:prstGeom>
          <a:noFill/>
        </p:spPr>
        <p:txBody>
          <a:bodyPr wrap="square" rtlCol="0">
            <a:prstTxWarp prst="textInflateTop">
              <a:avLst/>
            </a:prstTxWarp>
            <a:spAutoFit/>
          </a:bodyPr>
          <a:lstStyle/>
          <a:p>
            <a:r>
              <a:rPr lang="en-NZ" sz="1600" dirty="0">
                <a:ln w="0"/>
                <a:solidFill>
                  <a:schemeClr val="accent2">
                    <a:lumMod val="75000"/>
                  </a:schemeClr>
                </a:solidFill>
                <a:effectLst>
                  <a:outerShdw blurRad="38100" dist="19050" dir="2700000" algn="tl" rotWithShape="0">
                    <a:schemeClr val="dk1">
                      <a:alpha val="40000"/>
                    </a:schemeClr>
                  </a:outerShdw>
                </a:effectLst>
              </a:rPr>
              <a:t>danger, hope,  fear, frustration, longing </a:t>
            </a:r>
          </a:p>
        </p:txBody>
      </p:sp>
      <p:sp>
        <p:nvSpPr>
          <p:cNvPr id="12" name="TextBox 11"/>
          <p:cNvSpPr txBox="1"/>
          <p:nvPr/>
        </p:nvSpPr>
        <p:spPr>
          <a:xfrm>
            <a:off x="4242457" y="2033252"/>
            <a:ext cx="4132613" cy="2657322"/>
          </a:xfrm>
          <a:prstGeom prst="rect">
            <a:avLst/>
          </a:prstGeom>
          <a:noFill/>
        </p:spPr>
        <p:txBody>
          <a:bodyPr wrap="square" rtlCol="0">
            <a:prstTxWarp prst="textCircle">
              <a:avLst/>
            </a:prstTxWarp>
            <a:spAutoFit/>
          </a:bodyPr>
          <a:lstStyle/>
          <a:p>
            <a:r>
              <a:rPr lang="en-NZ" sz="400000" b="1" dirty="0">
                <a:ln w="22225">
                  <a:solidFill>
                    <a:schemeClr val="accent6">
                      <a:lumMod val="50000"/>
                    </a:schemeClr>
                  </a:solidFill>
                  <a:prstDash val="solid"/>
                </a:ln>
                <a:solidFill>
                  <a:schemeClr val="accent6">
                    <a:lumMod val="75000"/>
                  </a:schemeClr>
                </a:solidFill>
              </a:rPr>
              <a:t>rumour,          lies,            truth,</a:t>
            </a:r>
          </a:p>
          <a:p>
            <a:endParaRPr lang="en-NZ" dirty="0">
              <a:ln>
                <a:solidFill>
                  <a:schemeClr val="accent6">
                    <a:lumMod val="50000"/>
                  </a:schemeClr>
                </a:solidFill>
              </a:ln>
            </a:endParaRPr>
          </a:p>
        </p:txBody>
      </p:sp>
      <p:sp>
        <p:nvSpPr>
          <p:cNvPr id="13" name="TextBox 12"/>
          <p:cNvSpPr txBox="1"/>
          <p:nvPr/>
        </p:nvSpPr>
        <p:spPr>
          <a:xfrm rot="582073">
            <a:off x="643103" y="4921178"/>
            <a:ext cx="8605483" cy="1448790"/>
          </a:xfrm>
          <a:prstGeom prst="rect">
            <a:avLst/>
          </a:prstGeom>
          <a:noFill/>
        </p:spPr>
        <p:txBody>
          <a:bodyPr wrap="square" rtlCol="0">
            <a:prstTxWarp prst="textCurveDown">
              <a:avLst/>
            </a:prstTxWarp>
            <a:spAutoFit/>
          </a:bodyPr>
          <a:lstStyle/>
          <a:p>
            <a:r>
              <a:rPr lang="en-NZ" dirty="0">
                <a:ln w="0">
                  <a:solidFill>
                    <a:schemeClr val="accent4">
                      <a:lumMod val="50000"/>
                    </a:schemeClr>
                  </a:solidFill>
                </a:ln>
                <a:solidFill>
                  <a:schemeClr val="accent4">
                    <a:lumMod val="75000"/>
                  </a:schemeClr>
                </a:solidFill>
                <a:effectLst>
                  <a:outerShdw blurRad="38100" dist="25400" dir="5400000" algn="ctr" rotWithShape="0">
                    <a:srgbClr val="6E747A">
                      <a:alpha val="43000"/>
                    </a:srgbClr>
                  </a:outerShdw>
                </a:effectLst>
              </a:rPr>
              <a:t>loss, love,  separation, discovery, fracture, disempowerment  </a:t>
            </a:r>
          </a:p>
        </p:txBody>
      </p:sp>
    </p:spTree>
    <p:extLst>
      <p:ext uri="{BB962C8B-B14F-4D97-AF65-F5344CB8AC3E}">
        <p14:creationId xmlns:p14="http://schemas.microsoft.com/office/powerpoint/2010/main" val="4288587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ollum graffiti in Berlin.jpg"/>
          <p:cNvSpPr>
            <a:spLocks noChangeAspect="1" noChangeArrowheads="1"/>
          </p:cNvSpPr>
          <p:nvPr/>
        </p:nvSpPr>
        <p:spPr bwMode="auto">
          <a:xfrm>
            <a:off x="155575" y="-144463"/>
            <a:ext cx="1615906" cy="16159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grpSp>
        <p:nvGrpSpPr>
          <p:cNvPr id="15" name="Group 14"/>
          <p:cNvGrpSpPr/>
          <p:nvPr/>
        </p:nvGrpSpPr>
        <p:grpSpPr>
          <a:xfrm>
            <a:off x="5704653" y="663492"/>
            <a:ext cx="5851469" cy="2321567"/>
            <a:chOff x="4992414" y="2096761"/>
            <a:chExt cx="5851469" cy="2321567"/>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2414" y="2096761"/>
              <a:ext cx="5851469" cy="1827201"/>
            </a:xfrm>
            <a:prstGeom prst="rect">
              <a:avLst/>
            </a:prstGeom>
          </p:spPr>
        </p:pic>
        <p:sp>
          <p:nvSpPr>
            <p:cNvPr id="8" name="TextBox 7"/>
            <p:cNvSpPr txBox="1"/>
            <p:nvPr/>
          </p:nvSpPr>
          <p:spPr>
            <a:xfrm>
              <a:off x="4992414" y="4018218"/>
              <a:ext cx="5851468" cy="400110"/>
            </a:xfrm>
            <a:prstGeom prst="rect">
              <a:avLst/>
            </a:prstGeom>
            <a:noFill/>
          </p:spPr>
          <p:txBody>
            <a:bodyPr wrap="square" rtlCol="0">
              <a:spAutoFit/>
            </a:bodyPr>
            <a:lstStyle/>
            <a:p>
              <a:r>
                <a:rPr lang="en-NZ" sz="1000" i="1" dirty="0"/>
                <a:t>A street art piece by artist Pony Wave, https://www.smithsonianmag.com/travel/how-street-artists-around-world-are-reacting-to-life-with-covid-19-180974712/ </a:t>
              </a:r>
              <a:endParaRPr lang="en-NZ" sz="1000" dirty="0"/>
            </a:p>
          </p:txBody>
        </p:sp>
      </p:grpSp>
      <p:grpSp>
        <p:nvGrpSpPr>
          <p:cNvPr id="13" name="Group 12"/>
          <p:cNvGrpSpPr/>
          <p:nvPr/>
        </p:nvGrpSpPr>
        <p:grpSpPr>
          <a:xfrm>
            <a:off x="454280" y="475757"/>
            <a:ext cx="4075387" cy="2835482"/>
            <a:chOff x="461462" y="475757"/>
            <a:chExt cx="3728546" cy="2835482"/>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654" y="475757"/>
              <a:ext cx="3651354" cy="2435372"/>
            </a:xfrm>
            <a:prstGeom prst="rect">
              <a:avLst/>
            </a:prstGeom>
          </p:spPr>
        </p:pic>
        <p:sp>
          <p:nvSpPr>
            <p:cNvPr id="9" name="TextBox 8"/>
            <p:cNvSpPr txBox="1"/>
            <p:nvPr/>
          </p:nvSpPr>
          <p:spPr>
            <a:xfrm>
              <a:off x="461462" y="2911129"/>
              <a:ext cx="3728546" cy="400110"/>
            </a:xfrm>
            <a:prstGeom prst="rect">
              <a:avLst/>
            </a:prstGeom>
            <a:noFill/>
          </p:spPr>
          <p:txBody>
            <a:bodyPr wrap="square" rtlCol="0">
              <a:spAutoFit/>
            </a:bodyPr>
            <a:lstStyle/>
            <a:p>
              <a:r>
                <a:rPr lang="en-NZ" sz="1000" dirty="0"/>
                <a:t>Graffiti , Berlin https://www.smithsonianmag.com/travel/how-street-artists-around-world-are-reacting-to-life-with-covid-19-180974712/</a:t>
              </a:r>
            </a:p>
          </p:txBody>
        </p:sp>
      </p:grpSp>
      <p:sp>
        <p:nvSpPr>
          <p:cNvPr id="10" name="TextBox 9"/>
          <p:cNvSpPr txBox="1"/>
          <p:nvPr/>
        </p:nvSpPr>
        <p:spPr>
          <a:xfrm>
            <a:off x="4190008" y="3643838"/>
            <a:ext cx="3531476" cy="2031325"/>
          </a:xfrm>
          <a:prstGeom prst="rect">
            <a:avLst/>
          </a:prstGeom>
          <a:noFill/>
        </p:spPr>
        <p:txBody>
          <a:bodyPr wrap="square" rtlCol="0">
            <a:spAutoFit/>
          </a:bodyPr>
          <a:lstStyle/>
          <a:p>
            <a:r>
              <a:rPr lang="en-NZ" dirty="0"/>
              <a:t>art –making provides a medium </a:t>
            </a:r>
          </a:p>
          <a:p>
            <a:r>
              <a:rPr lang="en-NZ" dirty="0"/>
              <a:t>And  a critical yet visceral framework to question, explore and make at least transient and perhaps troublesome sense of the inner human situation and the world outside. </a:t>
            </a:r>
          </a:p>
        </p:txBody>
      </p:sp>
      <p:grpSp>
        <p:nvGrpSpPr>
          <p:cNvPr id="14" name="Group 13"/>
          <p:cNvGrpSpPr/>
          <p:nvPr/>
        </p:nvGrpSpPr>
        <p:grpSpPr>
          <a:xfrm>
            <a:off x="550805" y="4131081"/>
            <a:ext cx="3520966" cy="2068339"/>
            <a:chOff x="550805" y="4131081"/>
            <a:chExt cx="3520966" cy="2068339"/>
          </a:xfrm>
        </p:grpSpPr>
        <p:pic>
          <p:nvPicPr>
            <p:cNvPr id="3078" name="Picture 6" descr="Image may contain: Abdullah Mohd Nawi, standing and outdoor, text that says 'GROCERY SHOPPING DO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051" y="4131081"/>
              <a:ext cx="2566604" cy="1741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50805" y="5953199"/>
              <a:ext cx="3520966" cy="246221"/>
            </a:xfrm>
            <a:prstGeom prst="rect">
              <a:avLst/>
            </a:prstGeom>
            <a:noFill/>
          </p:spPr>
          <p:txBody>
            <a:bodyPr wrap="square" rtlCol="0">
              <a:spAutoFit/>
            </a:bodyPr>
            <a:lstStyle/>
            <a:p>
              <a:r>
                <a:rPr lang="en-NZ" sz="1000" dirty="0"/>
                <a:t>Facebook page of Abdullah </a:t>
              </a:r>
              <a:r>
                <a:rPr lang="en-NZ" sz="1000" dirty="0" err="1"/>
                <a:t>Mohd</a:t>
              </a:r>
              <a:r>
                <a:rPr lang="en-NZ" sz="1000" dirty="0"/>
                <a:t> </a:t>
              </a:r>
              <a:r>
                <a:rPr lang="en-NZ" sz="1000" dirty="0" err="1"/>
                <a:t>Nawi</a:t>
              </a:r>
              <a:r>
                <a:rPr lang="en-NZ" sz="1000" dirty="0"/>
                <a:t>, 22 4 20</a:t>
              </a:r>
            </a:p>
          </p:txBody>
        </p:sp>
      </p:grpSp>
      <p:grpSp>
        <p:nvGrpSpPr>
          <p:cNvPr id="16" name="Group 15"/>
          <p:cNvGrpSpPr/>
          <p:nvPr/>
        </p:nvGrpSpPr>
        <p:grpSpPr>
          <a:xfrm>
            <a:off x="8318935" y="4172465"/>
            <a:ext cx="3237186" cy="1981433"/>
            <a:chOff x="6781144" y="4748911"/>
            <a:chExt cx="3237186" cy="1981433"/>
          </a:xfrm>
        </p:grpSpPr>
        <p:pic>
          <p:nvPicPr>
            <p:cNvPr id="3080" name="Picture 8" descr="https://scontent.fakl2-1.fna.fbcdn.net/v/t1.0-9/91176569_2821530341297602_3894502440786984960_n.jpg?_nc_cat=102&amp;_nc_sid=8bfeb9&amp;_nc_ohc=n6N1V5dmqwcAX8Y8BTw&amp;_nc_ht=scontent.fakl2-1.fna&amp;oh=a90d23f13f9d4111927a5194a73f5198&amp;oe=5F87D29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1061" y="4748911"/>
              <a:ext cx="2883666" cy="15890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781144" y="6484123"/>
              <a:ext cx="3237186" cy="246221"/>
            </a:xfrm>
            <a:prstGeom prst="rect">
              <a:avLst/>
            </a:prstGeom>
            <a:noFill/>
          </p:spPr>
          <p:txBody>
            <a:bodyPr wrap="square" rtlCol="0">
              <a:spAutoFit/>
            </a:bodyPr>
            <a:lstStyle/>
            <a:p>
              <a:r>
                <a:rPr lang="en-NZ" sz="1000" dirty="0"/>
                <a:t>Facebook page of Neil Holden  29 3 20 </a:t>
              </a:r>
            </a:p>
          </p:txBody>
        </p:sp>
      </p:grpSp>
    </p:spTree>
    <p:extLst>
      <p:ext uri="{BB962C8B-B14F-4D97-AF65-F5344CB8AC3E}">
        <p14:creationId xmlns:p14="http://schemas.microsoft.com/office/powerpoint/2010/main" val="140906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ADE"/>
        </a:solidFill>
        <a:effectLst/>
      </p:bgPr>
    </p:bg>
    <p:spTree>
      <p:nvGrpSpPr>
        <p:cNvPr id="1" name=""/>
        <p:cNvGrpSpPr/>
        <p:nvPr/>
      </p:nvGrpSpPr>
      <p:grpSpPr>
        <a:xfrm>
          <a:off x="0" y="0"/>
          <a:ext cx="0" cy="0"/>
          <a:chOff x="0" y="0"/>
          <a:chExt cx="0" cy="0"/>
        </a:xfrm>
      </p:grpSpPr>
      <p:pic>
        <p:nvPicPr>
          <p:cNvPr id="7172" name="Picture 4" descr="Balaclava Mask Bank Robber Thieve Loot Bandit Gang Fancy Dres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3552"/>
          <a:stretch/>
        </p:blipFill>
        <p:spPr bwMode="auto">
          <a:xfrm>
            <a:off x="2547150" y="3645727"/>
            <a:ext cx="2897581" cy="31825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onavirus face masks that raise funds for charities | UK Fundraisi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073" y="190005"/>
            <a:ext cx="2767522" cy="351509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Why we should stop fixating on what Muslim women wea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2069" t="1919" r="38122" b="17648"/>
          <a:stretch/>
        </p:blipFill>
        <p:spPr bwMode="auto">
          <a:xfrm>
            <a:off x="7466456" y="3598224"/>
            <a:ext cx="2432995" cy="32538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690289" y="190005"/>
            <a:ext cx="3008399" cy="4304346"/>
            <a:chOff x="4435240" y="601848"/>
            <a:chExt cx="3559278" cy="5330543"/>
          </a:xfrm>
        </p:grpSpPr>
        <p:pic>
          <p:nvPicPr>
            <p:cNvPr id="1030" name="Picture 6" descr="Alternative Coronavirus masks by Max Siedentopf with lettuce lea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35240" y="601848"/>
              <a:ext cx="3559278" cy="4758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35240" y="5360661"/>
              <a:ext cx="3327364" cy="571730"/>
            </a:xfrm>
            <a:prstGeom prst="rect">
              <a:avLst/>
            </a:prstGeom>
            <a:noFill/>
          </p:spPr>
          <p:txBody>
            <a:bodyPr wrap="square" rtlCol="0">
              <a:spAutoFit/>
            </a:bodyPr>
            <a:lstStyle/>
            <a:p>
              <a:r>
                <a:rPr lang="en-NZ" sz="800" dirty="0" err="1"/>
                <a:t>Siedentopf</a:t>
              </a:r>
              <a:r>
                <a:rPr lang="en-NZ" sz="800" dirty="0"/>
                <a:t>:  How-To Survive A Deadly Global Virus, https://www.dezeen.com/2020/02/17/alternative-coronavirus-masks-max-siedentopf/</a:t>
              </a:r>
            </a:p>
          </p:txBody>
        </p:sp>
      </p:grpSp>
      <p:grpSp>
        <p:nvGrpSpPr>
          <p:cNvPr id="7" name="Group 6"/>
          <p:cNvGrpSpPr/>
          <p:nvPr/>
        </p:nvGrpSpPr>
        <p:grpSpPr>
          <a:xfrm>
            <a:off x="9393382" y="276085"/>
            <a:ext cx="2610110" cy="4027348"/>
            <a:chOff x="9393382" y="276085"/>
            <a:chExt cx="2610110" cy="4027348"/>
          </a:xfrm>
        </p:grpSpPr>
        <p:pic>
          <p:nvPicPr>
            <p:cNvPr id="7174" name="Picture 6" descr="Read My Lips! With a Face Mask, You Can't - Restaurant &amp; Café"/>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393382" y="276085"/>
              <a:ext cx="2575499" cy="3589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24660" y="3934101"/>
              <a:ext cx="2078832" cy="369332"/>
            </a:xfrm>
            <a:prstGeom prst="rect">
              <a:avLst/>
            </a:prstGeom>
            <a:noFill/>
          </p:spPr>
          <p:txBody>
            <a:bodyPr wrap="square" rtlCol="0">
              <a:spAutoFit/>
            </a:bodyPr>
            <a:lstStyle/>
            <a:p>
              <a:r>
                <a:rPr lang="en-NZ" sz="900" dirty="0"/>
                <a:t>https://restaurantandcafe.co.nz/read-my-lips-with-a-face-mask-you-cant</a:t>
              </a:r>
              <a:endParaRPr lang="en-NZ" dirty="0"/>
            </a:p>
          </p:txBody>
        </p:sp>
      </p:grpSp>
      <p:sp>
        <p:nvSpPr>
          <p:cNvPr id="8" name="TextBox 7"/>
          <p:cNvSpPr txBox="1"/>
          <p:nvPr/>
        </p:nvSpPr>
        <p:spPr>
          <a:xfrm>
            <a:off x="154379" y="3865533"/>
            <a:ext cx="2531886" cy="1061829"/>
          </a:xfrm>
          <a:prstGeom prst="rect">
            <a:avLst/>
          </a:prstGeom>
          <a:noFill/>
        </p:spPr>
        <p:txBody>
          <a:bodyPr wrap="square" rtlCol="0">
            <a:spAutoFit/>
          </a:bodyPr>
          <a:lstStyle/>
          <a:p>
            <a:r>
              <a:rPr lang="en-NZ" sz="900" dirty="0"/>
              <a:t>https://www.google.com/search?q=masks&amp;rlz=1C1GGRV_enNZ811NZ811&amp;sxsrf=ALeKk03Gt3T7gmEm7A-Q_wCbnpXeQ_kzug:1600391394914&amp;source=lnms&amp;tbm=isch&amp;sa=X&amp;ved=2ahUKEwjoqeHEwvHrAhWpzTgGHX7QATwQ_AUoAXoECA0QAw&amp;biw=1023&amp;bih=748#imgrc=AwyODVzBYRmx2M</a:t>
            </a:r>
          </a:p>
        </p:txBody>
      </p:sp>
      <p:sp>
        <p:nvSpPr>
          <p:cNvPr id="9" name="TextBox 8"/>
          <p:cNvSpPr txBox="1"/>
          <p:nvPr/>
        </p:nvSpPr>
        <p:spPr>
          <a:xfrm>
            <a:off x="477720" y="5357861"/>
            <a:ext cx="1460665" cy="769441"/>
          </a:xfrm>
          <a:prstGeom prst="rect">
            <a:avLst/>
          </a:prstGeom>
          <a:noFill/>
        </p:spPr>
        <p:txBody>
          <a:bodyPr wrap="square" rtlCol="0">
            <a:spAutoFit/>
          </a:bodyPr>
          <a:lstStyle/>
          <a:p>
            <a:r>
              <a:rPr lang="en-NZ" sz="4400" dirty="0">
                <a:solidFill>
                  <a:schemeClr val="accent6">
                    <a:lumMod val="50000"/>
                  </a:schemeClr>
                </a:solidFill>
              </a:rPr>
              <a:t>mask</a:t>
            </a:r>
            <a:endParaRPr lang="en-NZ" dirty="0">
              <a:solidFill>
                <a:schemeClr val="accent6">
                  <a:lumMod val="50000"/>
                </a:schemeClr>
              </a:solidFill>
            </a:endParaRPr>
          </a:p>
        </p:txBody>
      </p:sp>
      <p:sp>
        <p:nvSpPr>
          <p:cNvPr id="10" name="TextBox 9"/>
          <p:cNvSpPr txBox="1"/>
          <p:nvPr/>
        </p:nvSpPr>
        <p:spPr>
          <a:xfrm>
            <a:off x="10236530" y="5357860"/>
            <a:ext cx="1955470" cy="769441"/>
          </a:xfrm>
          <a:prstGeom prst="rect">
            <a:avLst/>
          </a:prstGeom>
          <a:noFill/>
        </p:spPr>
        <p:txBody>
          <a:bodyPr wrap="square" rtlCol="0">
            <a:spAutoFit/>
          </a:bodyPr>
          <a:lstStyle/>
          <a:p>
            <a:r>
              <a:rPr lang="en-NZ" sz="4400" dirty="0">
                <a:solidFill>
                  <a:schemeClr val="accent6">
                    <a:lumMod val="50000"/>
                  </a:schemeClr>
                </a:solidFill>
              </a:rPr>
              <a:t>means</a:t>
            </a:r>
            <a:r>
              <a:rPr lang="en-NZ" sz="3600" dirty="0">
                <a:solidFill>
                  <a:schemeClr val="accent6">
                    <a:lumMod val="50000"/>
                  </a:schemeClr>
                </a:solidFill>
              </a:rPr>
              <a:t>? </a:t>
            </a:r>
          </a:p>
        </p:txBody>
      </p:sp>
      <p:sp>
        <p:nvSpPr>
          <p:cNvPr id="11" name="TextBox 10"/>
          <p:cNvSpPr txBox="1"/>
          <p:nvPr/>
        </p:nvSpPr>
        <p:spPr>
          <a:xfrm>
            <a:off x="3199593" y="1175658"/>
            <a:ext cx="1388697" cy="707886"/>
          </a:xfrm>
          <a:prstGeom prst="rect">
            <a:avLst/>
          </a:prstGeom>
          <a:noFill/>
        </p:spPr>
        <p:txBody>
          <a:bodyPr wrap="square" rtlCol="0">
            <a:spAutoFit/>
          </a:bodyPr>
          <a:lstStyle/>
          <a:p>
            <a:r>
              <a:rPr lang="en-NZ" sz="4000" dirty="0"/>
              <a:t>ritual</a:t>
            </a:r>
          </a:p>
        </p:txBody>
      </p:sp>
      <p:sp>
        <p:nvSpPr>
          <p:cNvPr id="12" name="TextBox 11"/>
          <p:cNvSpPr txBox="1"/>
          <p:nvPr/>
        </p:nvSpPr>
        <p:spPr>
          <a:xfrm>
            <a:off x="7698688" y="1175658"/>
            <a:ext cx="1782700" cy="707886"/>
          </a:xfrm>
          <a:prstGeom prst="rect">
            <a:avLst/>
          </a:prstGeom>
          <a:noFill/>
        </p:spPr>
        <p:txBody>
          <a:bodyPr wrap="square" rtlCol="0">
            <a:spAutoFit/>
          </a:bodyPr>
          <a:lstStyle/>
          <a:p>
            <a:r>
              <a:rPr lang="en-NZ" sz="4000" dirty="0" err="1"/>
              <a:t>improv</a:t>
            </a:r>
            <a:endParaRPr lang="en-NZ" sz="3600" dirty="0"/>
          </a:p>
        </p:txBody>
      </p:sp>
    </p:spTree>
    <p:extLst>
      <p:ext uri="{BB962C8B-B14F-4D97-AF65-F5344CB8AC3E}">
        <p14:creationId xmlns:p14="http://schemas.microsoft.com/office/powerpoint/2010/main" val="3428121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2962</TotalTime>
  <Words>2994</Words>
  <Application>Microsoft Office PowerPoint</Application>
  <PresentationFormat>Widescreen</PresentationFormat>
  <Paragraphs>297</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Berlin Sans FB</vt:lpstr>
      <vt:lpstr>Calibri</vt:lpstr>
      <vt:lpstr>Calibri Light</vt:lpstr>
      <vt:lpstr>Office Theme</vt:lpstr>
      <vt:lpstr>Inside-Outside: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Inside-Outside:</dc:title>
  <dc:creator>Janinka Greenwood</dc:creator>
  <cp:lastModifiedBy>Jana Jiroutova</cp:lastModifiedBy>
  <cp:revision>117</cp:revision>
  <dcterms:created xsi:type="dcterms:W3CDTF">2020-09-17T01:09:17Z</dcterms:created>
  <dcterms:modified xsi:type="dcterms:W3CDTF">2020-09-20T11:02:48Z</dcterms:modified>
</cp:coreProperties>
</file>